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7" r:id="rId7"/>
    <p:sldId id="275" r:id="rId8"/>
    <p:sldId id="270" r:id="rId9"/>
    <p:sldId id="276" r:id="rId10"/>
    <p:sldId id="269" r:id="rId11"/>
    <p:sldId id="277" r:id="rId12"/>
    <p:sldId id="268" r:id="rId13"/>
    <p:sldId id="278" r:id="rId14"/>
    <p:sldId id="262" r:id="rId15"/>
    <p:sldId id="261" r:id="rId16"/>
    <p:sldId id="266" r:id="rId17"/>
    <p:sldId id="263" r:id="rId18"/>
  </p:sldIdLst>
  <p:sldSz cx="14630400" cy="8229600"/>
  <p:notesSz cx="8229600" cy="14630400"/>
  <p:embeddedFontLst>
    <p:embeddedFont>
      <p:font typeface="Inter" panose="020B0604020202020204" charset="0"/>
      <p:regular r:id="rId20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EEFF"/>
    <a:srgbClr val="FBFC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4" d="100"/>
          <a:sy n="54" d="100"/>
        </p:scale>
        <p:origin x="71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ndri\Documents\Progetto_exce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ndri\Documents\Progetto_excel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ndri\Documents\Progetto_excel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noProof="0" dirty="0"/>
              <a:t>C</a:t>
            </a:r>
            <a:r>
              <a:rPr lang="it-IT" baseline="0" noProof="0" dirty="0"/>
              <a:t> - SSE - AVX - OPENMP</a:t>
            </a:r>
            <a:endParaRPr lang="it-IT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Foglio1!$L$9:$N$9</c:f>
              <c:strCache>
                <c:ptCount val="3"/>
                <c:pt idx="0">
                  <c:v>C + Assembly x86-32+SSE</c:v>
                </c:pt>
                <c:pt idx="1">
                  <c:v>C + Assembly x86-64+AVX</c:v>
                </c:pt>
                <c:pt idx="2">
                  <c:v>C + Assembly x86-64+AVX + OpenMP</c:v>
                </c:pt>
              </c:strCache>
            </c:strRef>
          </c:cat>
          <c:val>
            <c:numRef>
              <c:f>Foglio1!$L$10:$N$10</c:f>
              <c:numCache>
                <c:formatCode>General</c:formatCode>
                <c:ptCount val="3"/>
                <c:pt idx="0">
                  <c:v>1.6839999999999999</c:v>
                </c:pt>
                <c:pt idx="1">
                  <c:v>2.5270000000000001</c:v>
                </c:pt>
                <c:pt idx="2">
                  <c:v>1.758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B4F-4744-9A20-5D6E755E1A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1574175"/>
        <c:axId val="131575135"/>
      </c:barChart>
      <c:catAx>
        <c:axId val="1315741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1575135"/>
        <c:crosses val="autoZero"/>
        <c:auto val="1"/>
        <c:lblAlgn val="ctr"/>
        <c:lblOffset val="100"/>
        <c:noMultiLvlLbl val="0"/>
      </c:catAx>
      <c:valAx>
        <c:axId val="1315751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157417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it-IT" noProof="0" dirty="0"/>
              <a:t>Temp</a:t>
            </a:r>
            <a:r>
              <a:rPr lang="it-IT" baseline="0" noProof="0" dirty="0"/>
              <a:t>o di esecuzione C - AVX - OPENMP</a:t>
            </a:r>
            <a:endParaRPr lang="it-IT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it-IT"/>
        </a:p>
      </c:txPr>
    </c:title>
    <c:autoTitleDeleted val="0"/>
    <c:plotArea>
      <c:layout>
        <c:manualLayout>
          <c:layoutTarget val="inner"/>
          <c:xMode val="edge"/>
          <c:yMode val="edge"/>
          <c:x val="7.2969816272965879E-2"/>
          <c:y val="5.0925925925925923E-2"/>
          <c:w val="0.8964746281714786"/>
          <c:h val="0.84204505686789155"/>
        </c:manualLayout>
      </c:layout>
      <c:barChart>
        <c:barDir val="col"/>
        <c:grouping val="clustered"/>
        <c:varyColors val="0"/>
        <c:ser>
          <c:idx val="0"/>
          <c:order val="0"/>
          <c:tx>
            <c:v>C 64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Foglio1!$F$9</c:f>
              <c:numCache>
                <c:formatCode>General</c:formatCode>
                <c:ptCount val="1"/>
                <c:pt idx="0">
                  <c:v>7.8310000000000004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44-470C-AB7A-43E044175D8C}"/>
            </c:ext>
          </c:extLst>
        </c:ser>
        <c:ser>
          <c:idx val="1"/>
          <c:order val="1"/>
          <c:tx>
            <c:v>Assembly x86-64+AVX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Foglio1!$F$10</c:f>
              <c:numCache>
                <c:formatCode>General</c:formatCode>
                <c:ptCount val="1"/>
                <c:pt idx="0">
                  <c:v>2.5270000000000001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A44-470C-AB7A-43E044175D8C}"/>
            </c:ext>
          </c:extLst>
        </c:ser>
        <c:ser>
          <c:idx val="2"/>
          <c:order val="2"/>
          <c:tx>
            <c:v>OpenMP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Foglio1!$F$11</c:f>
              <c:numCache>
                <c:formatCode>General</c:formatCode>
                <c:ptCount val="1"/>
                <c:pt idx="0">
                  <c:v>1.758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A44-470C-AB7A-43E044175D8C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99"/>
        <c:axId val="1082780239"/>
        <c:axId val="1082781679"/>
      </c:barChart>
      <c:catAx>
        <c:axId val="1082780239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082781679"/>
        <c:crosses val="autoZero"/>
        <c:auto val="0"/>
        <c:lblAlgn val="ctr"/>
        <c:lblOffset val="100"/>
        <c:noMultiLvlLbl val="0"/>
      </c:catAx>
      <c:valAx>
        <c:axId val="10827816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0827802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noProof="0" dirty="0"/>
              <a:t>C</a:t>
            </a:r>
            <a:r>
              <a:rPr lang="it-IT" baseline="0" noProof="0" dirty="0"/>
              <a:t> con le varie ottimizzazioni assembly</a:t>
            </a:r>
            <a:endParaRPr lang="it-IT" noProof="0" dirty="0"/>
          </a:p>
        </c:rich>
      </c:tx>
      <c:layout>
        <c:manualLayout>
          <c:xMode val="edge"/>
          <c:yMode val="edge"/>
          <c:x val="0.25582568931460886"/>
          <c:y val="5.138335123399405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>
        <c:manualLayout>
          <c:layoutTarget val="inner"/>
          <c:xMode val="edge"/>
          <c:yMode val="edge"/>
          <c:x val="2.593116454502593E-2"/>
          <c:y val="0.18088300220750553"/>
          <c:w val="0.94813767090994816"/>
          <c:h val="0.71263457961794507"/>
        </c:manualLayout>
      </c:layout>
      <c:lineChart>
        <c:grouping val="stacked"/>
        <c:varyColors val="0"/>
        <c:ser>
          <c:idx val="0"/>
          <c:order val="0"/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Foglio1!$J$6:$N$6</c:f>
              <c:strCache>
                <c:ptCount val="5"/>
                <c:pt idx="0">
                  <c:v>c</c:v>
                </c:pt>
                <c:pt idx="1">
                  <c:v>rama</c:v>
                </c:pt>
                <c:pt idx="2">
                  <c:v>rama+dist</c:v>
                </c:pt>
                <c:pt idx="3">
                  <c:v>rama+dist+norma</c:v>
                </c:pt>
                <c:pt idx="4">
                  <c:v>completa</c:v>
                </c:pt>
              </c:strCache>
            </c:strRef>
          </c:cat>
          <c:val>
            <c:numRef>
              <c:f>Foglio1!$J$7:$N$7</c:f>
              <c:numCache>
                <c:formatCode>General</c:formatCode>
                <c:ptCount val="5"/>
                <c:pt idx="0">
                  <c:v>7.8159999999999998</c:v>
                </c:pt>
                <c:pt idx="1">
                  <c:v>8.0359999999999996</c:v>
                </c:pt>
                <c:pt idx="2">
                  <c:v>2.052</c:v>
                </c:pt>
                <c:pt idx="3">
                  <c:v>1.762</c:v>
                </c:pt>
                <c:pt idx="4">
                  <c:v>1.6839999999999999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274-46EF-95EC-2FCB505E07F7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1813588063"/>
        <c:axId val="1813589503"/>
      </c:lineChart>
      <c:catAx>
        <c:axId val="18135880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813589503"/>
        <c:crosses val="autoZero"/>
        <c:auto val="1"/>
        <c:lblAlgn val="ctr"/>
        <c:lblOffset val="100"/>
        <c:noMultiLvlLbl val="0"/>
      </c:catAx>
      <c:valAx>
        <c:axId val="181358950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813588063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Caricamento dei vettori: </a:t>
          </a:r>
          <a:r>
            <a:rPr lang="it-IT" sz="2400" dirty="0">
              <a:solidFill>
                <a:schemeClr val="tx1"/>
              </a:solidFill>
            </a:rPr>
            <a:t>i vettori φ e ψ vengono caricati nei registri XMM.</a:t>
          </a: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Calcolo del quadrato delle differenze: </a:t>
          </a:r>
          <a:r>
            <a:rPr lang="it-IT" sz="2400" b="0" dirty="0">
              <a:solidFill>
                <a:schemeClr val="tx1"/>
              </a:solidFill>
            </a:rPr>
            <a:t>si calcolano le differenze ed i rispettivi quadrati eseguendo le operazioni su 4 elementi contemporaneamente.</a:t>
          </a:r>
          <a:endParaRPr lang="it-IT" sz="2400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/>
      <dgm:spPr>
        <a:solidFill>
          <a:srgbClr val="CCEEFF"/>
        </a:solidFill>
      </dgm:spPr>
      <dgm:t>
        <a:bodyPr/>
        <a:lstStyle/>
        <a:p>
          <a:r>
            <a:rPr lang="it-IT" b="1" dirty="0">
              <a:solidFill>
                <a:schemeClr val="tx1"/>
              </a:solidFill>
            </a:rPr>
            <a:t>Calcolo della radice quadrata: </a:t>
          </a:r>
          <a:r>
            <a:rPr lang="it-IT" b="0" dirty="0">
              <a:solidFill>
                <a:schemeClr val="tx1"/>
              </a:solidFill>
            </a:rPr>
            <a:t>si sommano gli elementi del registro XMM ottenendo un valore scalare, al quale viene applicata l’istruzione di radice quadrata. Il valore finale corrisponde alla distanza euclidea.</a:t>
          </a:r>
          <a:endParaRPr lang="it-IT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Caricamento dei vettori: </a:t>
          </a:r>
          <a:r>
            <a:rPr lang="it-IT" sz="2400" dirty="0">
              <a:solidFill>
                <a:schemeClr val="tx1"/>
              </a:solidFill>
            </a:rPr>
            <a:t>i vettori contenenti coordinate spaziali dei due punti vengono caricati nei registri YMM.</a:t>
          </a: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Calcolo del quadrato delle differenze: </a:t>
          </a:r>
          <a:r>
            <a:rPr lang="it-IT" sz="2400" b="0" dirty="0">
              <a:solidFill>
                <a:schemeClr val="tx1"/>
              </a:solidFill>
            </a:rPr>
            <a:t>si calcolano le differenze ed i rispettivi quadrati eseguendo le operazioni su 4 elementi contemporaneamente.</a:t>
          </a:r>
          <a:endParaRPr lang="it-IT" sz="2400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/>
      <dgm:spPr>
        <a:solidFill>
          <a:srgbClr val="CCEEFF"/>
        </a:solidFill>
      </dgm:spPr>
      <dgm:t>
        <a:bodyPr/>
        <a:lstStyle/>
        <a:p>
          <a:r>
            <a:rPr lang="it-IT" b="1" dirty="0">
              <a:solidFill>
                <a:schemeClr val="tx1"/>
              </a:solidFill>
            </a:rPr>
            <a:t>Calcolo della radice quadrata: </a:t>
          </a:r>
          <a:r>
            <a:rPr lang="it-IT" b="0" dirty="0">
              <a:solidFill>
                <a:schemeClr val="tx1"/>
              </a:solidFill>
            </a:rPr>
            <a:t>si sommano gli elementi del registro YMM ottenendo un valore scalare, al quale viene applicata l’istruzione di radice quadrata. Il valore finale corrisponde alla distanza euclidea.</a:t>
          </a:r>
          <a:endParaRPr lang="it-IT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0" dirty="0">
              <a:solidFill>
                <a:schemeClr val="tx1"/>
              </a:solidFill>
            </a:rPr>
            <a:t>La matrice b è stata cambiata secondo in rappresentazione </a:t>
          </a:r>
          <a:r>
            <a:rPr lang="it-IT" sz="2400" b="0" dirty="0" err="1">
              <a:solidFill>
                <a:schemeClr val="tx1"/>
              </a:solidFill>
            </a:rPr>
            <a:t>column</a:t>
          </a:r>
          <a:r>
            <a:rPr lang="it-IT" sz="2400" b="0" dirty="0">
              <a:solidFill>
                <a:schemeClr val="tx1"/>
              </a:solidFill>
            </a:rPr>
            <a:t>-major </a:t>
          </a:r>
          <a:r>
            <a:rPr lang="it-IT" sz="2400" b="0" dirty="0" err="1">
              <a:solidFill>
                <a:schemeClr val="tx1"/>
              </a:solidFill>
            </a:rPr>
            <a:t>order</a:t>
          </a:r>
          <a:r>
            <a:rPr lang="it-IT" sz="2400" b="0" dirty="0">
              <a:solidFill>
                <a:schemeClr val="tx1"/>
              </a:solidFill>
            </a:rPr>
            <a:t> al fine di ottimizzare il numero di istruzioni.</a:t>
          </a: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Caricamento dei vettori: </a:t>
          </a:r>
          <a:r>
            <a:rPr lang="it-IT" sz="2400" dirty="0">
              <a:solidFill>
                <a:schemeClr val="tx1"/>
              </a:solidFill>
            </a:rPr>
            <a:t>il vettore e le colonne della matrice sono caricati nei registri XMM.</a:t>
          </a: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/>
      <dgm:spPr>
        <a:solidFill>
          <a:srgbClr val="CCEEFF"/>
        </a:solidFill>
      </dgm:spPr>
      <dgm:t>
        <a:bodyPr/>
        <a:lstStyle/>
        <a:p>
          <a:r>
            <a:rPr lang="it-IT" b="1" dirty="0">
              <a:solidFill>
                <a:schemeClr val="tx1"/>
              </a:solidFill>
            </a:rPr>
            <a:t>Calcolo del prodotto riga per colonna: </a:t>
          </a:r>
          <a:r>
            <a:rPr lang="it-IT" b="0" dirty="0">
              <a:solidFill>
                <a:schemeClr val="tx1"/>
              </a:solidFill>
            </a:rPr>
            <a:t>la riga del vettore viene moltiplicata rispettivamente per ogni colonna. </a:t>
          </a:r>
          <a:endParaRPr lang="it-IT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Ritorno del vettore risultato: </a:t>
          </a:r>
          <a:r>
            <a:rPr lang="it-IT" sz="2400" b="0" dirty="0">
              <a:solidFill>
                <a:schemeClr val="tx1"/>
              </a:solidFill>
            </a:rPr>
            <a:t>la somma di ogni prodotto riga per colonna viene memorizzata rispettivamente in una cella del vettore risultato.</a:t>
          </a:r>
          <a:endParaRPr lang="it-IT" sz="2400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Caricamento dei vettori: </a:t>
          </a:r>
          <a:r>
            <a:rPr lang="it-IT" sz="2400" dirty="0">
              <a:solidFill>
                <a:schemeClr val="tx1"/>
              </a:solidFill>
            </a:rPr>
            <a:t>il vettore e le colonne della matrice sono caricati nei registri YMM.</a:t>
          </a: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Calcolo dei valori: </a:t>
          </a:r>
          <a:r>
            <a:rPr lang="it-IT" sz="2400" b="1" dirty="0" err="1">
              <a:solidFill>
                <a:schemeClr val="tx1"/>
              </a:solidFill>
            </a:rPr>
            <a:t>alpha_dist</a:t>
          </a:r>
          <a:r>
            <a:rPr lang="it-IT" sz="2400" b="1" dirty="0">
              <a:solidFill>
                <a:schemeClr val="tx1"/>
              </a:solidFill>
            </a:rPr>
            <a:t> e </a:t>
          </a:r>
          <a:r>
            <a:rPr lang="it-IT" sz="2400" b="1" dirty="0" err="1">
              <a:solidFill>
                <a:schemeClr val="tx1"/>
              </a:solidFill>
            </a:rPr>
            <a:t>beta_dist</a:t>
          </a:r>
          <a:r>
            <a:rPr lang="it-IT" sz="2400" b="0" dirty="0">
              <a:solidFill>
                <a:schemeClr val="tx1"/>
              </a:solidFill>
            </a:rPr>
            <a:t>.</a:t>
          </a:r>
          <a:endParaRPr lang="it-IT" sz="2400" b="1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/>
      <dgm:spPr>
        <a:solidFill>
          <a:srgbClr val="CCEEFF"/>
        </a:solidFill>
      </dgm:spPr>
      <dgm:t>
        <a:bodyPr/>
        <a:lstStyle/>
        <a:p>
          <a:r>
            <a:rPr lang="it-IT" b="1" dirty="0">
              <a:solidFill>
                <a:schemeClr val="tx1"/>
              </a:solidFill>
            </a:rPr>
            <a:t>Calcolo del prodotto riga per colonna: </a:t>
          </a:r>
          <a:r>
            <a:rPr lang="it-IT" b="0" dirty="0">
              <a:solidFill>
                <a:schemeClr val="tx1"/>
              </a:solidFill>
            </a:rPr>
            <a:t>la riga del vettore viene moltiplicata rispettivamente per ogni colonna. </a:t>
          </a:r>
          <a:endParaRPr lang="it-IT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Ritorno del vettore risultato: </a:t>
          </a:r>
          <a:r>
            <a:rPr lang="it-IT" sz="2400" b="0" dirty="0">
              <a:solidFill>
                <a:schemeClr val="tx1"/>
              </a:solidFill>
            </a:rPr>
            <a:t>la somma di ogni prodotto riga per colonna viene memorizzata rispettivamente in una cella del vettore risultato.</a:t>
          </a:r>
          <a:endParaRPr lang="it-IT" sz="2400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Caricamento del vettore: </a:t>
          </a:r>
          <a:r>
            <a:rPr lang="it-IT" sz="2400" dirty="0">
              <a:solidFill>
                <a:schemeClr val="tx1"/>
              </a:solidFill>
            </a:rPr>
            <a:t>il vettore viene caricato all’interno di un registro XMM e se ne conserva una copia all’interno di un altro registro XMM.</a:t>
          </a: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Calcolo della norma: </a:t>
          </a:r>
          <a:r>
            <a:rPr lang="it-IT" sz="2400" b="0" dirty="0">
              <a:solidFill>
                <a:schemeClr val="tx1"/>
              </a:solidFill>
            </a:rPr>
            <a:t>si calcola il quadrato di ogni elemento eseguendo l’operazione su 4 elementi contemporaneamente e si sommano gli elementi del registro ottenendo un valore scalare, al quale si applica l’istruzione di radice quadrata. Il valore finale corrisponde alla norma.</a:t>
          </a:r>
          <a:endParaRPr lang="it-IT" sz="2400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Divisione del vettore originario con il valore di norma: </a:t>
          </a:r>
          <a:r>
            <a:rPr lang="it-IT" sz="2400" b="0" dirty="0">
              <a:solidFill>
                <a:schemeClr val="tx1"/>
              </a:solidFill>
            </a:rPr>
            <a:t>si effettua la divisione del vettore originario con il valore di norma eseguendo l’operazione contemporaneamente sui 4 elementi del registro.</a:t>
          </a:r>
          <a:endParaRPr lang="it-IT" sz="2400" b="1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Caricamento del vettore: </a:t>
          </a:r>
          <a:r>
            <a:rPr lang="it-IT" sz="2400" dirty="0">
              <a:solidFill>
                <a:schemeClr val="tx1"/>
              </a:solidFill>
            </a:rPr>
            <a:t>il vettore viene caricato all’interno di un registro YMM e se ne conserva una copia all’interno di un altro registro YMM.</a:t>
          </a: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Calcolo della norma: </a:t>
          </a:r>
          <a:r>
            <a:rPr lang="it-IT" sz="2400" b="0" dirty="0">
              <a:solidFill>
                <a:schemeClr val="tx1"/>
              </a:solidFill>
            </a:rPr>
            <a:t>si calcola il quadrato di ogni elemento eseguendo l’operazione su 4 elementi contemporaneamente e si sommano gli elementi del registro ottenendo un valore scalare, al quale si applica l’istruzione di radice quadrata. Il valore finale corrisponde alla norma.</a:t>
          </a:r>
          <a:endParaRPr lang="it-IT" sz="2400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Divisione del vettore originario con il valore di norma: </a:t>
          </a:r>
          <a:r>
            <a:rPr lang="it-IT" sz="2400" b="0" dirty="0">
              <a:solidFill>
                <a:schemeClr val="tx1"/>
              </a:solidFill>
            </a:rPr>
            <a:t>si effettua la divisione del vettore originario con il valore di norma eseguendo l’operazione sui 4 elementi del registro contemporaneamente.</a:t>
          </a:r>
          <a:endParaRPr lang="it-IT" sz="2400" b="1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Confronto tra i valori di </a:t>
          </a:r>
          <a:r>
            <a:rPr lang="it-IT" sz="2400" b="1" dirty="0" err="1">
              <a:solidFill>
                <a:schemeClr val="tx1"/>
              </a:solidFill>
            </a:rPr>
            <a:t>alpha_dist</a:t>
          </a:r>
          <a:r>
            <a:rPr lang="it-IT" sz="2400" b="1" dirty="0">
              <a:solidFill>
                <a:schemeClr val="tx1"/>
              </a:solidFill>
            </a:rPr>
            <a:t> e </a:t>
          </a:r>
          <a:r>
            <a:rPr lang="it-IT" sz="2400" b="1" dirty="0" err="1">
              <a:solidFill>
                <a:schemeClr val="tx1"/>
              </a:solidFill>
            </a:rPr>
            <a:t>beta_dist</a:t>
          </a:r>
          <a:r>
            <a:rPr lang="it-IT" sz="2400" b="1" dirty="0">
              <a:solidFill>
                <a:schemeClr val="tx1"/>
              </a:solidFill>
            </a:rPr>
            <a:t>: </a:t>
          </a:r>
          <a:r>
            <a:rPr lang="it-IT" sz="2400" b="0" dirty="0">
              <a:solidFill>
                <a:schemeClr val="tx1"/>
              </a:solidFill>
            </a:rPr>
            <a:t>ogni registro contiene 4 valori di </a:t>
          </a:r>
          <a:r>
            <a:rPr lang="it-IT" sz="2400" b="0" dirty="0" err="1">
              <a:solidFill>
                <a:schemeClr val="tx1"/>
              </a:solidFill>
            </a:rPr>
            <a:t>alpha_dist</a:t>
          </a:r>
          <a:r>
            <a:rPr lang="it-IT" sz="2400" b="0" dirty="0">
              <a:solidFill>
                <a:schemeClr val="tx1"/>
              </a:solidFill>
            </a:rPr>
            <a:t> e </a:t>
          </a:r>
          <a:r>
            <a:rPr lang="it-IT" sz="2400" b="0" dirty="0" err="1">
              <a:solidFill>
                <a:schemeClr val="tx1"/>
              </a:solidFill>
            </a:rPr>
            <a:t>beta_dist</a:t>
          </a:r>
          <a:r>
            <a:rPr lang="it-IT" sz="2400" b="0" dirty="0">
              <a:solidFill>
                <a:schemeClr val="tx1"/>
              </a:solidFill>
            </a:rPr>
            <a:t> e grazie alle maschere generate dalle istruzioni di confronto di mantengono solo i valori minori.</a:t>
          </a:r>
          <a:endParaRPr lang="it-IT" sz="2400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Calcolo dell’energia: </a:t>
          </a:r>
          <a:r>
            <a:rPr lang="it-IT" sz="2400" b="0" dirty="0">
              <a:solidFill>
                <a:schemeClr val="tx1"/>
              </a:solidFill>
            </a:rPr>
            <a:t>i valori rispettivamente minori di </a:t>
          </a:r>
          <a:r>
            <a:rPr lang="it-IT" sz="2400" b="0" dirty="0" err="1">
              <a:solidFill>
                <a:schemeClr val="tx1"/>
              </a:solidFill>
            </a:rPr>
            <a:t>alpha_dist</a:t>
          </a:r>
          <a:r>
            <a:rPr lang="it-IT" sz="2400" b="0" dirty="0">
              <a:solidFill>
                <a:schemeClr val="tx1"/>
              </a:solidFill>
            </a:rPr>
            <a:t> e </a:t>
          </a:r>
          <a:r>
            <a:rPr lang="it-IT" sz="2400" b="0" dirty="0" err="1">
              <a:solidFill>
                <a:schemeClr val="tx1"/>
              </a:solidFill>
            </a:rPr>
            <a:t>beta_dist</a:t>
          </a:r>
          <a:r>
            <a:rPr lang="it-IT" sz="2400" b="0" dirty="0">
              <a:solidFill>
                <a:schemeClr val="tx1"/>
              </a:solidFill>
            </a:rPr>
            <a:t> sono moltiplicati per il valore 0.5 per ottenere la somma parziale dell’energia rama totale, la quale viene memorizzata in un registro differente.</a:t>
          </a:r>
          <a:endParaRPr lang="it-IT" sz="2400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Caricamento dei vettori: </a:t>
          </a:r>
          <a:r>
            <a:rPr lang="it-IT" sz="2400" dirty="0">
              <a:solidFill>
                <a:schemeClr val="tx1"/>
              </a:solidFill>
            </a:rPr>
            <a:t>i vettori φ e ψ vengono caricati nei registri YMM.</a:t>
          </a: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Calcolo dei valori: </a:t>
          </a:r>
          <a:r>
            <a:rPr lang="it-IT" sz="2400" b="1" dirty="0" err="1">
              <a:solidFill>
                <a:schemeClr val="tx1"/>
              </a:solidFill>
            </a:rPr>
            <a:t>alpha_dist</a:t>
          </a:r>
          <a:r>
            <a:rPr lang="it-IT" sz="2400" b="1" dirty="0">
              <a:solidFill>
                <a:schemeClr val="tx1"/>
              </a:solidFill>
            </a:rPr>
            <a:t> e </a:t>
          </a:r>
          <a:r>
            <a:rPr lang="it-IT" sz="2400" b="1" dirty="0" err="1">
              <a:solidFill>
                <a:schemeClr val="tx1"/>
              </a:solidFill>
            </a:rPr>
            <a:t>beta_dist</a:t>
          </a:r>
          <a:r>
            <a:rPr lang="it-IT" sz="2400" b="0" dirty="0">
              <a:solidFill>
                <a:schemeClr val="tx1"/>
              </a:solidFill>
            </a:rPr>
            <a:t>.</a:t>
          </a:r>
          <a:endParaRPr lang="it-IT" sz="2400" b="1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Confronto tra i valori di </a:t>
          </a:r>
          <a:r>
            <a:rPr lang="it-IT" sz="2400" b="1" dirty="0" err="1">
              <a:solidFill>
                <a:schemeClr val="tx1"/>
              </a:solidFill>
            </a:rPr>
            <a:t>alpha_dist</a:t>
          </a:r>
          <a:r>
            <a:rPr lang="it-IT" sz="2400" b="1" dirty="0">
              <a:solidFill>
                <a:schemeClr val="tx1"/>
              </a:solidFill>
            </a:rPr>
            <a:t> e </a:t>
          </a:r>
          <a:r>
            <a:rPr lang="it-IT" sz="2400" b="1" dirty="0" err="1">
              <a:solidFill>
                <a:schemeClr val="tx1"/>
              </a:solidFill>
            </a:rPr>
            <a:t>beta_dist</a:t>
          </a:r>
          <a:r>
            <a:rPr lang="it-IT" sz="2400" b="1" dirty="0">
              <a:solidFill>
                <a:schemeClr val="tx1"/>
              </a:solidFill>
            </a:rPr>
            <a:t>: </a:t>
          </a:r>
          <a:r>
            <a:rPr lang="it-IT" sz="2400" b="0" dirty="0">
              <a:solidFill>
                <a:schemeClr val="tx1"/>
              </a:solidFill>
            </a:rPr>
            <a:t>ogni registro contiene 4 valori di </a:t>
          </a:r>
          <a:r>
            <a:rPr lang="it-IT" sz="2400" b="0" dirty="0" err="1">
              <a:solidFill>
                <a:schemeClr val="tx1"/>
              </a:solidFill>
            </a:rPr>
            <a:t>alpha_dist</a:t>
          </a:r>
          <a:r>
            <a:rPr lang="it-IT" sz="2400" b="0" dirty="0">
              <a:solidFill>
                <a:schemeClr val="tx1"/>
              </a:solidFill>
            </a:rPr>
            <a:t> e </a:t>
          </a:r>
          <a:r>
            <a:rPr lang="it-IT" sz="2400" b="0" dirty="0" err="1">
              <a:solidFill>
                <a:schemeClr val="tx1"/>
              </a:solidFill>
            </a:rPr>
            <a:t>beta_dist</a:t>
          </a:r>
          <a:r>
            <a:rPr lang="it-IT" sz="2400" b="0" dirty="0">
              <a:solidFill>
                <a:schemeClr val="tx1"/>
              </a:solidFill>
            </a:rPr>
            <a:t> e grazie alle maschere generate dalle istruzioni di confronto di mantengono solo i valori minori.</a:t>
          </a:r>
          <a:endParaRPr lang="it-IT" sz="2400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Calcolo dell’energia: </a:t>
          </a:r>
          <a:r>
            <a:rPr lang="it-IT" sz="2400" b="0" dirty="0">
              <a:solidFill>
                <a:schemeClr val="tx1"/>
              </a:solidFill>
            </a:rPr>
            <a:t>i valori rispettivamente minori di </a:t>
          </a:r>
          <a:r>
            <a:rPr lang="it-IT" sz="2400" b="0" dirty="0" err="1">
              <a:solidFill>
                <a:schemeClr val="tx1"/>
              </a:solidFill>
            </a:rPr>
            <a:t>alpha_dist</a:t>
          </a:r>
          <a:r>
            <a:rPr lang="it-IT" sz="2400" b="0" dirty="0">
              <a:solidFill>
                <a:schemeClr val="tx1"/>
              </a:solidFill>
            </a:rPr>
            <a:t> e </a:t>
          </a:r>
          <a:r>
            <a:rPr lang="it-IT" sz="2400" b="0" dirty="0" err="1">
              <a:solidFill>
                <a:schemeClr val="tx1"/>
              </a:solidFill>
            </a:rPr>
            <a:t>beta_dist</a:t>
          </a:r>
          <a:r>
            <a:rPr lang="it-IT" sz="2400" b="0" dirty="0">
              <a:solidFill>
                <a:schemeClr val="tx1"/>
              </a:solidFill>
            </a:rPr>
            <a:t> sono moltiplicati per il valore 0.5 per ottenere la somma parziale dell’energia rama totale, la quale viene memorizzata in un registro differente.</a:t>
          </a:r>
          <a:endParaRPr lang="it-IT" sz="2400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/>
      <dgm:spPr>
        <a:solidFill>
          <a:srgbClr val="CCEEFF"/>
        </a:solidFill>
      </dgm:spPr>
      <dgm:t>
        <a:bodyPr/>
        <a:lstStyle/>
        <a:p>
          <a:r>
            <a:rPr lang="it-IT" b="1" dirty="0">
              <a:solidFill>
                <a:schemeClr val="tx1"/>
              </a:solidFill>
            </a:rPr>
            <a:t>Caricamento dei vettori: </a:t>
          </a:r>
          <a:r>
            <a:rPr lang="it-IT" dirty="0">
              <a:solidFill>
                <a:schemeClr val="tx1"/>
              </a:solidFill>
            </a:rPr>
            <a:t>i vettori contenenti coordinate spaziali dei due punti vengono caricati nei registri XMM.</a:t>
          </a: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1048320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Caricamento dei vettori: </a:t>
          </a:r>
          <a:r>
            <a:rPr lang="it-IT" sz="2400" kern="1200" dirty="0">
              <a:solidFill>
                <a:schemeClr val="tx1"/>
              </a:solidFill>
            </a:rPr>
            <a:t>i vettori φ e ψ vengono caricati nei registri XMM.</a:t>
          </a:r>
        </a:p>
      </dsp:txBody>
      <dsp:txXfrm>
        <a:off x="51175" y="51175"/>
        <a:ext cx="7311178" cy="94597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1310354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del quadrato delle differenze: </a:t>
          </a:r>
          <a:r>
            <a:rPr lang="it-IT" sz="2400" b="0" kern="1200" dirty="0">
              <a:solidFill>
                <a:schemeClr val="tx1"/>
              </a:solidFill>
            </a:rPr>
            <a:t>si calcolano le differenze ed i rispettivi quadrati eseguendo le operazioni su 4 elementi contemporaneamente.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63966" y="63966"/>
        <a:ext cx="7285596" cy="118242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115940"/>
          <a:ext cx="7413528" cy="1712880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della radice quadrata: </a:t>
          </a:r>
          <a:r>
            <a:rPr lang="it-IT" sz="2400" b="0" kern="1200" dirty="0">
              <a:solidFill>
                <a:schemeClr val="tx1"/>
              </a:solidFill>
            </a:rPr>
            <a:t>si sommano gli elementi del registro XMM ottenendo un valore scalare, al quale viene applicata l’istruzione di radice quadrata. Il valore finale corrisponde alla distanza euclidea.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83616" y="199556"/>
        <a:ext cx="7246296" cy="1545648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9190"/>
          <a:ext cx="6487253" cy="1330875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Caricamento dei vettori: </a:t>
          </a:r>
          <a:r>
            <a:rPr lang="it-IT" sz="2400" kern="1200" dirty="0">
              <a:solidFill>
                <a:schemeClr val="tx1"/>
              </a:solidFill>
            </a:rPr>
            <a:t>i vettori contenenti coordinate spaziali dei due punti vengono caricati nei registri YMM.</a:t>
          </a:r>
        </a:p>
      </dsp:txBody>
      <dsp:txXfrm>
        <a:off x="64968" y="74158"/>
        <a:ext cx="6357317" cy="1200939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90801"/>
          <a:ext cx="6487253" cy="1333800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del quadrato delle differenze: </a:t>
          </a:r>
          <a:r>
            <a:rPr lang="it-IT" sz="2400" b="0" kern="1200" dirty="0">
              <a:solidFill>
                <a:schemeClr val="tx1"/>
              </a:solidFill>
            </a:rPr>
            <a:t>si calcolano le differenze ed i rispettivi quadrati eseguendo le operazioni su 4 elementi contemporaneamente.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65111" y="155912"/>
        <a:ext cx="6357031" cy="1203578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6487253" cy="2077919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della radice quadrata: </a:t>
          </a:r>
          <a:r>
            <a:rPr lang="it-IT" sz="2400" b="0" kern="1200" dirty="0">
              <a:solidFill>
                <a:schemeClr val="tx1"/>
              </a:solidFill>
            </a:rPr>
            <a:t>si sommano gli elementi del registro YMM ottenendo un valore scalare, al quale viene applicata l’istruzione di radice quadrata. Il valore finale corrisponde alla distanza euclidea.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101436" y="101436"/>
        <a:ext cx="6284381" cy="1875047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1310354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0" kern="1200" dirty="0">
              <a:solidFill>
                <a:schemeClr val="tx1"/>
              </a:solidFill>
            </a:rPr>
            <a:t>La matrice b è stata cambiata secondo in rappresentazione </a:t>
          </a:r>
          <a:r>
            <a:rPr lang="it-IT" sz="2400" b="0" kern="1200" dirty="0" err="1">
              <a:solidFill>
                <a:schemeClr val="tx1"/>
              </a:solidFill>
            </a:rPr>
            <a:t>column</a:t>
          </a:r>
          <a:r>
            <a:rPr lang="it-IT" sz="2400" b="0" kern="1200" dirty="0">
              <a:solidFill>
                <a:schemeClr val="tx1"/>
              </a:solidFill>
            </a:rPr>
            <a:t>-major </a:t>
          </a:r>
          <a:r>
            <a:rPr lang="it-IT" sz="2400" b="0" kern="1200" dirty="0" err="1">
              <a:solidFill>
                <a:schemeClr val="tx1"/>
              </a:solidFill>
            </a:rPr>
            <a:t>order</a:t>
          </a:r>
          <a:r>
            <a:rPr lang="it-IT" sz="2400" b="0" kern="1200" dirty="0">
              <a:solidFill>
                <a:schemeClr val="tx1"/>
              </a:solidFill>
            </a:rPr>
            <a:t> al fine di ottimizzare il numero di istruzioni.</a:t>
          </a:r>
        </a:p>
      </dsp:txBody>
      <dsp:txXfrm>
        <a:off x="63966" y="63966"/>
        <a:ext cx="7285596" cy="1182422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992160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Caricamento dei vettori: </a:t>
          </a:r>
          <a:r>
            <a:rPr lang="it-IT" sz="2400" kern="1200" dirty="0">
              <a:solidFill>
                <a:schemeClr val="tx1"/>
              </a:solidFill>
            </a:rPr>
            <a:t>il vettore e le colonne della matrice sono caricati nei registri XMM.</a:t>
          </a:r>
        </a:p>
      </dsp:txBody>
      <dsp:txXfrm>
        <a:off x="48433" y="48433"/>
        <a:ext cx="7316662" cy="895294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160656"/>
          <a:ext cx="7413528" cy="954719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del prodotto riga per colonna: </a:t>
          </a:r>
          <a:r>
            <a:rPr lang="it-IT" sz="2400" b="0" kern="1200" dirty="0">
              <a:solidFill>
                <a:schemeClr val="tx1"/>
              </a:solidFill>
            </a:rPr>
            <a:t>la riga del vettore viene moltiplicata rispettivamente per ogni colonna. 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46606" y="207262"/>
        <a:ext cx="7320316" cy="861507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1310354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Ritorno del vettore risultato: </a:t>
          </a:r>
          <a:r>
            <a:rPr lang="it-IT" sz="2400" b="0" kern="1200" dirty="0">
              <a:solidFill>
                <a:schemeClr val="tx1"/>
              </a:solidFill>
            </a:rPr>
            <a:t>la somma di ogni prodotto riga per colonna viene memorizzata rispettivamente in una cella del vettore risultato.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63966" y="63966"/>
        <a:ext cx="7285596" cy="1182422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992160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Caricamento dei vettori: </a:t>
          </a:r>
          <a:r>
            <a:rPr lang="it-IT" sz="2400" kern="1200" dirty="0">
              <a:solidFill>
                <a:schemeClr val="tx1"/>
              </a:solidFill>
            </a:rPr>
            <a:t>il vettore e le colonne della matrice sono caricati nei registri YMM.</a:t>
          </a:r>
        </a:p>
      </dsp:txBody>
      <dsp:txXfrm>
        <a:off x="48433" y="48433"/>
        <a:ext cx="7316662" cy="89529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730080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dei valori: </a:t>
          </a:r>
          <a:r>
            <a:rPr lang="it-IT" sz="2400" b="1" kern="1200" dirty="0" err="1">
              <a:solidFill>
                <a:schemeClr val="tx1"/>
              </a:solidFill>
            </a:rPr>
            <a:t>alpha_dist</a:t>
          </a:r>
          <a:r>
            <a:rPr lang="it-IT" sz="2400" b="1" kern="1200" dirty="0">
              <a:solidFill>
                <a:schemeClr val="tx1"/>
              </a:solidFill>
            </a:rPr>
            <a:t> e </a:t>
          </a:r>
          <a:r>
            <a:rPr lang="it-IT" sz="2400" b="1" kern="1200" dirty="0" err="1">
              <a:solidFill>
                <a:schemeClr val="tx1"/>
              </a:solidFill>
            </a:rPr>
            <a:t>beta_dist</a:t>
          </a:r>
          <a:r>
            <a:rPr lang="it-IT" sz="2400" b="0" kern="1200" dirty="0">
              <a:solidFill>
                <a:schemeClr val="tx1"/>
              </a:solidFill>
            </a:rPr>
            <a:t>.</a:t>
          </a:r>
          <a:endParaRPr lang="it-IT" sz="2400" b="1" kern="1200" dirty="0">
            <a:solidFill>
              <a:schemeClr val="tx1"/>
            </a:solidFill>
          </a:endParaRPr>
        </a:p>
      </dsp:txBody>
      <dsp:txXfrm>
        <a:off x="35640" y="35640"/>
        <a:ext cx="7342248" cy="658800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160656"/>
          <a:ext cx="7413528" cy="954719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del prodotto riga per colonna: </a:t>
          </a:r>
          <a:r>
            <a:rPr lang="it-IT" sz="2400" b="0" kern="1200" dirty="0">
              <a:solidFill>
                <a:schemeClr val="tx1"/>
              </a:solidFill>
            </a:rPr>
            <a:t>la riga del vettore viene moltiplicata rispettivamente per ogni colonna. 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46606" y="207262"/>
        <a:ext cx="7320316" cy="861507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1310354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Ritorno del vettore risultato: </a:t>
          </a:r>
          <a:r>
            <a:rPr lang="it-IT" sz="2400" b="0" kern="1200" dirty="0">
              <a:solidFill>
                <a:schemeClr val="tx1"/>
              </a:solidFill>
            </a:rPr>
            <a:t>la somma di ogni prodotto riga per colonna viene memorizzata rispettivamente in una cella del vettore risultato.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63966" y="63966"/>
        <a:ext cx="7285596" cy="1182422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6095368" cy="1310537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Caricamento del vettore: </a:t>
          </a:r>
          <a:r>
            <a:rPr lang="it-IT" sz="2400" kern="1200" dirty="0">
              <a:solidFill>
                <a:schemeClr val="tx1"/>
              </a:solidFill>
            </a:rPr>
            <a:t>il vettore viene caricato all’interno di un registro XMM e se ne conserva una copia all’interno di un altro registro XMM.</a:t>
          </a:r>
        </a:p>
      </dsp:txBody>
      <dsp:txXfrm>
        <a:off x="63975" y="63975"/>
        <a:ext cx="5967418" cy="1182587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35101"/>
          <a:ext cx="6095368" cy="2813849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della norma: </a:t>
          </a:r>
          <a:r>
            <a:rPr lang="it-IT" sz="2400" b="0" kern="1200" dirty="0">
              <a:solidFill>
                <a:schemeClr val="tx1"/>
              </a:solidFill>
            </a:rPr>
            <a:t>si calcola il quadrato di ogni elemento eseguendo l’operazione su 4 elementi contemporaneamente e si sommano gli elementi del registro ottenendo un valore scalare, al quale si applica l’istruzione di radice quadrata. Il valore finale corrisponde alla norma.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137361" y="172462"/>
        <a:ext cx="5820646" cy="2539127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108"/>
          <a:ext cx="6095368" cy="1731600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Divisione del vettore originario con il valore di norma: </a:t>
          </a:r>
          <a:r>
            <a:rPr lang="it-IT" sz="2400" b="0" kern="1200" dirty="0">
              <a:solidFill>
                <a:schemeClr val="tx1"/>
              </a:solidFill>
            </a:rPr>
            <a:t>si effettua la divisione del vettore originario con il valore di norma eseguendo l’operazione contemporaneamente sui 4 elementi del registro.</a:t>
          </a:r>
          <a:endParaRPr lang="it-IT" sz="2400" b="1" kern="1200" dirty="0">
            <a:solidFill>
              <a:schemeClr val="tx1"/>
            </a:solidFill>
          </a:endParaRPr>
        </a:p>
      </dsp:txBody>
      <dsp:txXfrm>
        <a:off x="84530" y="84638"/>
        <a:ext cx="5926308" cy="1562540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5717550" cy="1511767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Caricamento del vettore: </a:t>
          </a:r>
          <a:r>
            <a:rPr lang="it-IT" sz="2400" kern="1200" dirty="0">
              <a:solidFill>
                <a:schemeClr val="tx1"/>
              </a:solidFill>
            </a:rPr>
            <a:t>il vettore viene caricato all’interno di un registro YMM e se ne conserva una copia all’interno di un altro registro YMM.</a:t>
          </a:r>
        </a:p>
      </dsp:txBody>
      <dsp:txXfrm>
        <a:off x="73798" y="73798"/>
        <a:ext cx="5569954" cy="1364171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264795"/>
          <a:ext cx="5717550" cy="2813849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della norma: </a:t>
          </a:r>
          <a:r>
            <a:rPr lang="it-IT" sz="2400" b="0" kern="1200" dirty="0">
              <a:solidFill>
                <a:schemeClr val="tx1"/>
              </a:solidFill>
            </a:rPr>
            <a:t>si calcola il quadrato di ogni elemento eseguendo l’operazione su 4 elementi contemporaneamente e si sommano gli elementi del registro ottenendo un valore scalare, al quale si applica l’istruzione di radice quadrata. Il valore finale corrisponde alla norma.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137361" y="402156"/>
        <a:ext cx="5442828" cy="2539127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52647"/>
          <a:ext cx="5717550" cy="2091375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Divisione del vettore originario con il valore di norma: </a:t>
          </a:r>
          <a:r>
            <a:rPr lang="it-IT" sz="2400" b="0" kern="1200" dirty="0">
              <a:solidFill>
                <a:schemeClr val="tx1"/>
              </a:solidFill>
            </a:rPr>
            <a:t>si effettua la divisione del vettore originario con il valore di norma eseguendo l’operazione sui 4 elementi del registro contemporaneamente.</a:t>
          </a:r>
          <a:endParaRPr lang="it-IT" sz="2400" b="1" kern="1200" dirty="0">
            <a:solidFill>
              <a:schemeClr val="tx1"/>
            </a:solidFill>
          </a:endParaRPr>
        </a:p>
      </dsp:txBody>
      <dsp:txXfrm>
        <a:off x="102093" y="154740"/>
        <a:ext cx="5513364" cy="188718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1606464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Confronto tra i valori di </a:t>
          </a:r>
          <a:r>
            <a:rPr lang="it-IT" sz="2400" b="1" kern="1200" dirty="0" err="1">
              <a:solidFill>
                <a:schemeClr val="tx1"/>
              </a:solidFill>
            </a:rPr>
            <a:t>alpha_dist</a:t>
          </a:r>
          <a:r>
            <a:rPr lang="it-IT" sz="2400" b="1" kern="1200" dirty="0">
              <a:solidFill>
                <a:schemeClr val="tx1"/>
              </a:solidFill>
            </a:rPr>
            <a:t> e </a:t>
          </a:r>
          <a:r>
            <a:rPr lang="it-IT" sz="2400" b="1" kern="1200" dirty="0" err="1">
              <a:solidFill>
                <a:schemeClr val="tx1"/>
              </a:solidFill>
            </a:rPr>
            <a:t>beta_dist</a:t>
          </a:r>
          <a:r>
            <a:rPr lang="it-IT" sz="2400" b="1" kern="1200" dirty="0">
              <a:solidFill>
                <a:schemeClr val="tx1"/>
              </a:solidFill>
            </a:rPr>
            <a:t>: </a:t>
          </a:r>
          <a:r>
            <a:rPr lang="it-IT" sz="2400" b="0" kern="1200" dirty="0">
              <a:solidFill>
                <a:schemeClr val="tx1"/>
              </a:solidFill>
            </a:rPr>
            <a:t>ogni registro contiene 4 valori di </a:t>
          </a:r>
          <a:r>
            <a:rPr lang="it-IT" sz="2400" b="0" kern="1200" dirty="0" err="1">
              <a:solidFill>
                <a:schemeClr val="tx1"/>
              </a:solidFill>
            </a:rPr>
            <a:t>alpha_dist</a:t>
          </a:r>
          <a:r>
            <a:rPr lang="it-IT" sz="2400" b="0" kern="1200" dirty="0">
              <a:solidFill>
                <a:schemeClr val="tx1"/>
              </a:solidFill>
            </a:rPr>
            <a:t> e </a:t>
          </a:r>
          <a:r>
            <a:rPr lang="it-IT" sz="2400" b="0" kern="1200" dirty="0" err="1">
              <a:solidFill>
                <a:schemeClr val="tx1"/>
              </a:solidFill>
            </a:rPr>
            <a:t>beta_dist</a:t>
          </a:r>
          <a:r>
            <a:rPr lang="it-IT" sz="2400" b="0" kern="1200" dirty="0">
              <a:solidFill>
                <a:schemeClr val="tx1"/>
              </a:solidFill>
            </a:rPr>
            <a:t> e grazie alle maschere generate dalle istruzioni di confronto di mantengono solo i valori minori.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78421" y="78421"/>
        <a:ext cx="7256686" cy="144962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1711125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dell’energia: </a:t>
          </a:r>
          <a:r>
            <a:rPr lang="it-IT" sz="2400" b="0" kern="1200" dirty="0">
              <a:solidFill>
                <a:schemeClr val="tx1"/>
              </a:solidFill>
            </a:rPr>
            <a:t>i valori rispettivamente minori di </a:t>
          </a:r>
          <a:r>
            <a:rPr lang="it-IT" sz="2400" b="0" kern="1200" dirty="0" err="1">
              <a:solidFill>
                <a:schemeClr val="tx1"/>
              </a:solidFill>
            </a:rPr>
            <a:t>alpha_dist</a:t>
          </a:r>
          <a:r>
            <a:rPr lang="it-IT" sz="2400" b="0" kern="1200" dirty="0">
              <a:solidFill>
                <a:schemeClr val="tx1"/>
              </a:solidFill>
            </a:rPr>
            <a:t> e </a:t>
          </a:r>
          <a:r>
            <a:rPr lang="it-IT" sz="2400" b="0" kern="1200" dirty="0" err="1">
              <a:solidFill>
                <a:schemeClr val="tx1"/>
              </a:solidFill>
            </a:rPr>
            <a:t>beta_dist</a:t>
          </a:r>
          <a:r>
            <a:rPr lang="it-IT" sz="2400" b="0" kern="1200" dirty="0">
              <a:solidFill>
                <a:schemeClr val="tx1"/>
              </a:solidFill>
            </a:rPr>
            <a:t> sono moltiplicati per il valore 0.5 per ottenere la somma parziale dell’energia rama totale, la quale viene memorizzata in un registro differente.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83530" y="83530"/>
        <a:ext cx="7246468" cy="154406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1048320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Caricamento dei vettori: </a:t>
          </a:r>
          <a:r>
            <a:rPr lang="it-IT" sz="2400" kern="1200" dirty="0">
              <a:solidFill>
                <a:schemeClr val="tx1"/>
              </a:solidFill>
            </a:rPr>
            <a:t>i vettori φ e ψ vengono caricati nei registri YMM.</a:t>
          </a:r>
        </a:p>
      </dsp:txBody>
      <dsp:txXfrm>
        <a:off x="51175" y="51175"/>
        <a:ext cx="7311178" cy="94597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730080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dei valori: </a:t>
          </a:r>
          <a:r>
            <a:rPr lang="it-IT" sz="2400" b="1" kern="1200" dirty="0" err="1">
              <a:solidFill>
                <a:schemeClr val="tx1"/>
              </a:solidFill>
            </a:rPr>
            <a:t>alpha_dist</a:t>
          </a:r>
          <a:r>
            <a:rPr lang="it-IT" sz="2400" b="1" kern="1200" dirty="0">
              <a:solidFill>
                <a:schemeClr val="tx1"/>
              </a:solidFill>
            </a:rPr>
            <a:t> e </a:t>
          </a:r>
          <a:r>
            <a:rPr lang="it-IT" sz="2400" b="1" kern="1200" dirty="0" err="1">
              <a:solidFill>
                <a:schemeClr val="tx1"/>
              </a:solidFill>
            </a:rPr>
            <a:t>beta_dist</a:t>
          </a:r>
          <a:r>
            <a:rPr lang="it-IT" sz="2400" b="0" kern="1200" dirty="0">
              <a:solidFill>
                <a:schemeClr val="tx1"/>
              </a:solidFill>
            </a:rPr>
            <a:t>.</a:t>
          </a:r>
          <a:endParaRPr lang="it-IT" sz="2400" b="1" kern="1200" dirty="0">
            <a:solidFill>
              <a:schemeClr val="tx1"/>
            </a:solidFill>
          </a:endParaRPr>
        </a:p>
      </dsp:txBody>
      <dsp:txXfrm>
        <a:off x="35640" y="35640"/>
        <a:ext cx="7342248" cy="65880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1606464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Confronto tra i valori di </a:t>
          </a:r>
          <a:r>
            <a:rPr lang="it-IT" sz="2400" b="1" kern="1200" dirty="0" err="1">
              <a:solidFill>
                <a:schemeClr val="tx1"/>
              </a:solidFill>
            </a:rPr>
            <a:t>alpha_dist</a:t>
          </a:r>
          <a:r>
            <a:rPr lang="it-IT" sz="2400" b="1" kern="1200" dirty="0">
              <a:solidFill>
                <a:schemeClr val="tx1"/>
              </a:solidFill>
            </a:rPr>
            <a:t> e </a:t>
          </a:r>
          <a:r>
            <a:rPr lang="it-IT" sz="2400" b="1" kern="1200" dirty="0" err="1">
              <a:solidFill>
                <a:schemeClr val="tx1"/>
              </a:solidFill>
            </a:rPr>
            <a:t>beta_dist</a:t>
          </a:r>
          <a:r>
            <a:rPr lang="it-IT" sz="2400" b="1" kern="1200" dirty="0">
              <a:solidFill>
                <a:schemeClr val="tx1"/>
              </a:solidFill>
            </a:rPr>
            <a:t>: </a:t>
          </a:r>
          <a:r>
            <a:rPr lang="it-IT" sz="2400" b="0" kern="1200" dirty="0">
              <a:solidFill>
                <a:schemeClr val="tx1"/>
              </a:solidFill>
            </a:rPr>
            <a:t>ogni registro contiene 4 valori di </a:t>
          </a:r>
          <a:r>
            <a:rPr lang="it-IT" sz="2400" b="0" kern="1200" dirty="0" err="1">
              <a:solidFill>
                <a:schemeClr val="tx1"/>
              </a:solidFill>
            </a:rPr>
            <a:t>alpha_dist</a:t>
          </a:r>
          <a:r>
            <a:rPr lang="it-IT" sz="2400" b="0" kern="1200" dirty="0">
              <a:solidFill>
                <a:schemeClr val="tx1"/>
              </a:solidFill>
            </a:rPr>
            <a:t> e </a:t>
          </a:r>
          <a:r>
            <a:rPr lang="it-IT" sz="2400" b="0" kern="1200" dirty="0" err="1">
              <a:solidFill>
                <a:schemeClr val="tx1"/>
              </a:solidFill>
            </a:rPr>
            <a:t>beta_dist</a:t>
          </a:r>
          <a:r>
            <a:rPr lang="it-IT" sz="2400" b="0" kern="1200" dirty="0">
              <a:solidFill>
                <a:schemeClr val="tx1"/>
              </a:solidFill>
            </a:rPr>
            <a:t> e grazie alle maschere generate dalle istruzioni di confronto di mantengono solo i valori minori.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78421" y="78421"/>
        <a:ext cx="7256686" cy="144962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1711125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dell’energia: </a:t>
          </a:r>
          <a:r>
            <a:rPr lang="it-IT" sz="2400" b="0" kern="1200" dirty="0">
              <a:solidFill>
                <a:schemeClr val="tx1"/>
              </a:solidFill>
            </a:rPr>
            <a:t>i valori rispettivamente minori di </a:t>
          </a:r>
          <a:r>
            <a:rPr lang="it-IT" sz="2400" b="0" kern="1200" dirty="0" err="1">
              <a:solidFill>
                <a:schemeClr val="tx1"/>
              </a:solidFill>
            </a:rPr>
            <a:t>alpha_dist</a:t>
          </a:r>
          <a:r>
            <a:rPr lang="it-IT" sz="2400" b="0" kern="1200" dirty="0">
              <a:solidFill>
                <a:schemeClr val="tx1"/>
              </a:solidFill>
            </a:rPr>
            <a:t> e </a:t>
          </a:r>
          <a:r>
            <a:rPr lang="it-IT" sz="2400" b="0" kern="1200" dirty="0" err="1">
              <a:solidFill>
                <a:schemeClr val="tx1"/>
              </a:solidFill>
            </a:rPr>
            <a:t>beta_dist</a:t>
          </a:r>
          <a:r>
            <a:rPr lang="it-IT" sz="2400" b="0" kern="1200" dirty="0">
              <a:solidFill>
                <a:schemeClr val="tx1"/>
              </a:solidFill>
            </a:rPr>
            <a:t> sono moltiplicati per il valore 0.5 per ottenere la somma parziale dell’energia rama totale, la quale viene memorizzata in un registro differente.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83530" y="83530"/>
        <a:ext cx="7246468" cy="154406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160656"/>
          <a:ext cx="7413528" cy="954719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Caricamento dei vettori: </a:t>
          </a:r>
          <a:r>
            <a:rPr lang="it-IT" sz="2400" kern="1200" dirty="0">
              <a:solidFill>
                <a:schemeClr val="tx1"/>
              </a:solidFill>
            </a:rPr>
            <a:t>i vettori contenenti coordinate spaziali dei due punti vengono caricati nei registri XMM.</a:t>
          </a:r>
        </a:p>
      </dsp:txBody>
      <dsp:txXfrm>
        <a:off x="46606" y="207262"/>
        <a:ext cx="7320316" cy="8615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5644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6.xml"/><Relationship Id="rId13" Type="http://schemas.openxmlformats.org/officeDocument/2006/relationships/diagramData" Target="../diagrams/data17.xml"/><Relationship Id="rId18" Type="http://schemas.openxmlformats.org/officeDocument/2006/relationships/diagramData" Target="../diagrams/data18.xml"/><Relationship Id="rId3" Type="http://schemas.openxmlformats.org/officeDocument/2006/relationships/diagramData" Target="../diagrams/data15.xml"/><Relationship Id="rId21" Type="http://schemas.openxmlformats.org/officeDocument/2006/relationships/diagramColors" Target="../diagrams/colors18.xml"/><Relationship Id="rId7" Type="http://schemas.microsoft.com/office/2007/relationships/diagramDrawing" Target="../diagrams/drawing15.xml"/><Relationship Id="rId12" Type="http://schemas.microsoft.com/office/2007/relationships/diagramDrawing" Target="../diagrams/drawing16.xml"/><Relationship Id="rId17" Type="http://schemas.microsoft.com/office/2007/relationships/diagramDrawing" Target="../diagrams/drawing17.xml"/><Relationship Id="rId2" Type="http://schemas.openxmlformats.org/officeDocument/2006/relationships/image" Target="../media/image12.PNG"/><Relationship Id="rId16" Type="http://schemas.openxmlformats.org/officeDocument/2006/relationships/diagramColors" Target="../diagrams/colors17.xml"/><Relationship Id="rId20" Type="http://schemas.openxmlformats.org/officeDocument/2006/relationships/diagramQuickStyle" Target="../diagrams/quickStyle18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5.xml"/><Relationship Id="rId11" Type="http://schemas.openxmlformats.org/officeDocument/2006/relationships/diagramColors" Target="../diagrams/colors16.xml"/><Relationship Id="rId5" Type="http://schemas.openxmlformats.org/officeDocument/2006/relationships/diagramQuickStyle" Target="../diagrams/quickStyle15.xml"/><Relationship Id="rId15" Type="http://schemas.openxmlformats.org/officeDocument/2006/relationships/diagramQuickStyle" Target="../diagrams/quickStyle17.xml"/><Relationship Id="rId10" Type="http://schemas.openxmlformats.org/officeDocument/2006/relationships/diagramQuickStyle" Target="../diagrams/quickStyle16.xml"/><Relationship Id="rId19" Type="http://schemas.openxmlformats.org/officeDocument/2006/relationships/diagramLayout" Target="../diagrams/layout18.xml"/><Relationship Id="rId4" Type="http://schemas.openxmlformats.org/officeDocument/2006/relationships/diagramLayout" Target="../diagrams/layout15.xml"/><Relationship Id="rId9" Type="http://schemas.openxmlformats.org/officeDocument/2006/relationships/diagramLayout" Target="../diagrams/layout16.xml"/><Relationship Id="rId14" Type="http://schemas.openxmlformats.org/officeDocument/2006/relationships/diagramLayout" Target="../diagrams/layout17.xml"/><Relationship Id="rId22" Type="http://schemas.microsoft.com/office/2007/relationships/diagramDrawing" Target="../diagrams/drawing1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0.xml"/><Relationship Id="rId13" Type="http://schemas.openxmlformats.org/officeDocument/2006/relationships/diagramData" Target="../diagrams/data21.xml"/><Relationship Id="rId3" Type="http://schemas.openxmlformats.org/officeDocument/2006/relationships/diagramData" Target="../diagrams/data19.xml"/><Relationship Id="rId7" Type="http://schemas.microsoft.com/office/2007/relationships/diagramDrawing" Target="../diagrams/drawing19.xml"/><Relationship Id="rId12" Type="http://schemas.microsoft.com/office/2007/relationships/diagramDrawing" Target="../diagrams/drawing20.xml"/><Relationship Id="rId17" Type="http://schemas.microsoft.com/office/2007/relationships/diagramDrawing" Target="../diagrams/drawing21.xml"/><Relationship Id="rId2" Type="http://schemas.openxmlformats.org/officeDocument/2006/relationships/image" Target="../media/image13.PNG"/><Relationship Id="rId16" Type="http://schemas.openxmlformats.org/officeDocument/2006/relationships/diagramColors" Target="../diagrams/colors21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9.xml"/><Relationship Id="rId11" Type="http://schemas.openxmlformats.org/officeDocument/2006/relationships/diagramColors" Target="../diagrams/colors20.xml"/><Relationship Id="rId5" Type="http://schemas.openxmlformats.org/officeDocument/2006/relationships/diagramQuickStyle" Target="../diagrams/quickStyle19.xml"/><Relationship Id="rId15" Type="http://schemas.openxmlformats.org/officeDocument/2006/relationships/diagramQuickStyle" Target="../diagrams/quickStyle21.xml"/><Relationship Id="rId10" Type="http://schemas.openxmlformats.org/officeDocument/2006/relationships/diagramQuickStyle" Target="../diagrams/quickStyle20.xml"/><Relationship Id="rId4" Type="http://schemas.openxmlformats.org/officeDocument/2006/relationships/diagramLayout" Target="../diagrams/layout19.xml"/><Relationship Id="rId9" Type="http://schemas.openxmlformats.org/officeDocument/2006/relationships/diagramLayout" Target="../diagrams/layout20.xml"/><Relationship Id="rId14" Type="http://schemas.openxmlformats.org/officeDocument/2006/relationships/diagramLayout" Target="../diagrams/layout2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3.xml"/><Relationship Id="rId13" Type="http://schemas.openxmlformats.org/officeDocument/2006/relationships/diagramData" Target="../diagrams/data24.xml"/><Relationship Id="rId3" Type="http://schemas.openxmlformats.org/officeDocument/2006/relationships/diagramData" Target="../diagrams/data22.xml"/><Relationship Id="rId7" Type="http://schemas.microsoft.com/office/2007/relationships/diagramDrawing" Target="../diagrams/drawing22.xml"/><Relationship Id="rId12" Type="http://schemas.microsoft.com/office/2007/relationships/diagramDrawing" Target="../diagrams/drawing23.xml"/><Relationship Id="rId17" Type="http://schemas.microsoft.com/office/2007/relationships/diagramDrawing" Target="../diagrams/drawing24.xml"/><Relationship Id="rId2" Type="http://schemas.openxmlformats.org/officeDocument/2006/relationships/image" Target="../media/image14.PNG"/><Relationship Id="rId16" Type="http://schemas.openxmlformats.org/officeDocument/2006/relationships/diagramColors" Target="../diagrams/colors24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22.xml"/><Relationship Id="rId11" Type="http://schemas.openxmlformats.org/officeDocument/2006/relationships/diagramColors" Target="../diagrams/colors23.xml"/><Relationship Id="rId5" Type="http://schemas.openxmlformats.org/officeDocument/2006/relationships/diagramQuickStyle" Target="../diagrams/quickStyle22.xml"/><Relationship Id="rId15" Type="http://schemas.openxmlformats.org/officeDocument/2006/relationships/diagramQuickStyle" Target="../diagrams/quickStyle24.xml"/><Relationship Id="rId10" Type="http://schemas.openxmlformats.org/officeDocument/2006/relationships/diagramQuickStyle" Target="../diagrams/quickStyle23.xml"/><Relationship Id="rId4" Type="http://schemas.openxmlformats.org/officeDocument/2006/relationships/diagramLayout" Target="../diagrams/layout22.xml"/><Relationship Id="rId9" Type="http://schemas.openxmlformats.org/officeDocument/2006/relationships/diagramLayout" Target="../diagrams/layout23.xml"/><Relationship Id="rId14" Type="http://schemas.openxmlformats.org/officeDocument/2006/relationships/diagramLayout" Target="../diagrams/layout2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6.xml"/><Relationship Id="rId13" Type="http://schemas.openxmlformats.org/officeDocument/2006/relationships/diagramData" Target="../diagrams/data27.xml"/><Relationship Id="rId3" Type="http://schemas.openxmlformats.org/officeDocument/2006/relationships/diagramData" Target="../diagrams/data25.xml"/><Relationship Id="rId7" Type="http://schemas.microsoft.com/office/2007/relationships/diagramDrawing" Target="../diagrams/drawing25.xml"/><Relationship Id="rId12" Type="http://schemas.microsoft.com/office/2007/relationships/diagramDrawing" Target="../diagrams/drawing26.xml"/><Relationship Id="rId17" Type="http://schemas.microsoft.com/office/2007/relationships/diagramDrawing" Target="../diagrams/drawing27.xml"/><Relationship Id="rId2" Type="http://schemas.openxmlformats.org/officeDocument/2006/relationships/image" Target="../media/image15.PNG"/><Relationship Id="rId16" Type="http://schemas.openxmlformats.org/officeDocument/2006/relationships/diagramColors" Target="../diagrams/colors27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25.xml"/><Relationship Id="rId11" Type="http://schemas.openxmlformats.org/officeDocument/2006/relationships/diagramColors" Target="../diagrams/colors26.xml"/><Relationship Id="rId5" Type="http://schemas.openxmlformats.org/officeDocument/2006/relationships/diagramQuickStyle" Target="../diagrams/quickStyle25.xml"/><Relationship Id="rId15" Type="http://schemas.openxmlformats.org/officeDocument/2006/relationships/diagramQuickStyle" Target="../diagrams/quickStyle27.xml"/><Relationship Id="rId10" Type="http://schemas.openxmlformats.org/officeDocument/2006/relationships/diagramQuickStyle" Target="../diagrams/quickStyle26.xml"/><Relationship Id="rId4" Type="http://schemas.openxmlformats.org/officeDocument/2006/relationships/diagramLayout" Target="../diagrams/layout25.xml"/><Relationship Id="rId9" Type="http://schemas.openxmlformats.org/officeDocument/2006/relationships/diagramLayout" Target="../diagrams/layout26.xml"/><Relationship Id="rId14" Type="http://schemas.openxmlformats.org/officeDocument/2006/relationships/diagramLayout" Target="../diagrams/layout2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diagramData" Target="../diagrams/data4.xml"/><Relationship Id="rId3" Type="http://schemas.openxmlformats.org/officeDocument/2006/relationships/diagramData" Target="../diagrams/data1.xml"/><Relationship Id="rId21" Type="http://schemas.openxmlformats.org/officeDocument/2006/relationships/diagramColors" Target="../diagrams/colors4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image" Target="../media/image8.PNG"/><Relationship Id="rId16" Type="http://schemas.openxmlformats.org/officeDocument/2006/relationships/diagramColors" Target="../diagrams/colors3.xml"/><Relationship Id="rId20" Type="http://schemas.openxmlformats.org/officeDocument/2006/relationships/diagramQuickStyle" Target="../diagrams/quickStyle4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19" Type="http://schemas.openxmlformats.org/officeDocument/2006/relationships/diagramLayout" Target="../diagrams/layout4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Relationship Id="rId22" Type="http://schemas.microsoft.com/office/2007/relationships/diagramDrawing" Target="../diagrams/drawing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6.xml"/><Relationship Id="rId13" Type="http://schemas.openxmlformats.org/officeDocument/2006/relationships/diagramData" Target="../diagrams/data7.xml"/><Relationship Id="rId18" Type="http://schemas.openxmlformats.org/officeDocument/2006/relationships/diagramData" Target="../diagrams/data8.xml"/><Relationship Id="rId3" Type="http://schemas.openxmlformats.org/officeDocument/2006/relationships/diagramData" Target="../diagrams/data5.xml"/><Relationship Id="rId21" Type="http://schemas.openxmlformats.org/officeDocument/2006/relationships/diagramColors" Target="../diagrams/colors8.xml"/><Relationship Id="rId7" Type="http://schemas.microsoft.com/office/2007/relationships/diagramDrawing" Target="../diagrams/drawing5.xml"/><Relationship Id="rId12" Type="http://schemas.microsoft.com/office/2007/relationships/diagramDrawing" Target="../diagrams/drawing6.xml"/><Relationship Id="rId17" Type="http://schemas.microsoft.com/office/2007/relationships/diagramDrawing" Target="../diagrams/drawing7.xml"/><Relationship Id="rId2" Type="http://schemas.openxmlformats.org/officeDocument/2006/relationships/image" Target="../media/image9.PNG"/><Relationship Id="rId16" Type="http://schemas.openxmlformats.org/officeDocument/2006/relationships/diagramColors" Target="../diagrams/colors7.xml"/><Relationship Id="rId20" Type="http://schemas.openxmlformats.org/officeDocument/2006/relationships/diagramQuickStyle" Target="../diagrams/quickStyle8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5.xml"/><Relationship Id="rId11" Type="http://schemas.openxmlformats.org/officeDocument/2006/relationships/diagramColors" Target="../diagrams/colors6.xml"/><Relationship Id="rId5" Type="http://schemas.openxmlformats.org/officeDocument/2006/relationships/diagramQuickStyle" Target="../diagrams/quickStyle5.xml"/><Relationship Id="rId15" Type="http://schemas.openxmlformats.org/officeDocument/2006/relationships/diagramQuickStyle" Target="../diagrams/quickStyle7.xml"/><Relationship Id="rId10" Type="http://schemas.openxmlformats.org/officeDocument/2006/relationships/diagramQuickStyle" Target="../diagrams/quickStyle6.xml"/><Relationship Id="rId19" Type="http://schemas.openxmlformats.org/officeDocument/2006/relationships/diagramLayout" Target="../diagrams/layout8.xml"/><Relationship Id="rId4" Type="http://schemas.openxmlformats.org/officeDocument/2006/relationships/diagramLayout" Target="../diagrams/layout5.xml"/><Relationship Id="rId9" Type="http://schemas.openxmlformats.org/officeDocument/2006/relationships/diagramLayout" Target="../diagrams/layout6.xml"/><Relationship Id="rId14" Type="http://schemas.openxmlformats.org/officeDocument/2006/relationships/diagramLayout" Target="../diagrams/layout7.xml"/><Relationship Id="rId22" Type="http://schemas.microsoft.com/office/2007/relationships/diagramDrawing" Target="../diagrams/drawing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0.xml"/><Relationship Id="rId13" Type="http://schemas.openxmlformats.org/officeDocument/2006/relationships/diagramData" Target="../diagrams/data11.xml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12" Type="http://schemas.microsoft.com/office/2007/relationships/diagramDrawing" Target="../diagrams/drawing10.xml"/><Relationship Id="rId17" Type="http://schemas.microsoft.com/office/2007/relationships/diagramDrawing" Target="../diagrams/drawing11.xml"/><Relationship Id="rId2" Type="http://schemas.openxmlformats.org/officeDocument/2006/relationships/image" Target="../media/image10.PNG"/><Relationship Id="rId16" Type="http://schemas.openxmlformats.org/officeDocument/2006/relationships/diagramColors" Target="../diagrams/colors11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9.xml"/><Relationship Id="rId11" Type="http://schemas.openxmlformats.org/officeDocument/2006/relationships/diagramColors" Target="../diagrams/colors10.xml"/><Relationship Id="rId5" Type="http://schemas.openxmlformats.org/officeDocument/2006/relationships/diagramQuickStyle" Target="../diagrams/quickStyle9.xml"/><Relationship Id="rId15" Type="http://schemas.openxmlformats.org/officeDocument/2006/relationships/diagramQuickStyle" Target="../diagrams/quickStyle11.xml"/><Relationship Id="rId10" Type="http://schemas.openxmlformats.org/officeDocument/2006/relationships/diagramQuickStyle" Target="../diagrams/quickStyle10.xml"/><Relationship Id="rId4" Type="http://schemas.openxmlformats.org/officeDocument/2006/relationships/diagramLayout" Target="../diagrams/layout9.xml"/><Relationship Id="rId9" Type="http://schemas.openxmlformats.org/officeDocument/2006/relationships/diagramLayout" Target="../diagrams/layout10.xml"/><Relationship Id="rId14" Type="http://schemas.openxmlformats.org/officeDocument/2006/relationships/diagramLayout" Target="../diagrams/layout1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3.xml"/><Relationship Id="rId13" Type="http://schemas.openxmlformats.org/officeDocument/2006/relationships/diagramData" Target="../diagrams/data14.xml"/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12" Type="http://schemas.microsoft.com/office/2007/relationships/diagramDrawing" Target="../diagrams/drawing13.xml"/><Relationship Id="rId17" Type="http://schemas.microsoft.com/office/2007/relationships/diagramDrawing" Target="../diagrams/drawing14.xml"/><Relationship Id="rId2" Type="http://schemas.openxmlformats.org/officeDocument/2006/relationships/image" Target="../media/image11.PNG"/><Relationship Id="rId16" Type="http://schemas.openxmlformats.org/officeDocument/2006/relationships/diagramColors" Target="../diagrams/colors14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2.xml"/><Relationship Id="rId11" Type="http://schemas.openxmlformats.org/officeDocument/2006/relationships/diagramColors" Target="../diagrams/colors13.xml"/><Relationship Id="rId5" Type="http://schemas.openxmlformats.org/officeDocument/2006/relationships/diagramQuickStyle" Target="../diagrams/quickStyle12.xml"/><Relationship Id="rId15" Type="http://schemas.openxmlformats.org/officeDocument/2006/relationships/diagramQuickStyle" Target="../diagrams/quickStyle14.xml"/><Relationship Id="rId10" Type="http://schemas.openxmlformats.org/officeDocument/2006/relationships/diagramQuickStyle" Target="../diagrams/quickStyle13.xml"/><Relationship Id="rId4" Type="http://schemas.openxmlformats.org/officeDocument/2006/relationships/diagramLayout" Target="../diagrams/layout12.xml"/><Relationship Id="rId9" Type="http://schemas.openxmlformats.org/officeDocument/2006/relationships/diagramLayout" Target="../diagrams/layout13.xml"/><Relationship Id="rId14" Type="http://schemas.openxmlformats.org/officeDocument/2006/relationships/diagramLayout" Target="../diagrams/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5635" y="2749011"/>
            <a:ext cx="10141528" cy="30054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0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PROGETTO DI ARCHITETTURE AVANZATE</a:t>
            </a:r>
          </a:p>
          <a:p>
            <a:pPr marL="0" indent="0">
              <a:lnSpc>
                <a:spcPts val="5850"/>
              </a:lnSpc>
              <a:buNone/>
            </a:pPr>
            <a:r>
              <a:rPr lang="it-IT" sz="40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DEI SISTEMI DI ELABORAZIONE E PROGRAMMAZIONE:</a:t>
            </a:r>
          </a:p>
          <a:p>
            <a:pPr marL="0" indent="0">
              <a:lnSpc>
                <a:spcPts val="5850"/>
              </a:lnSpc>
              <a:buNone/>
            </a:pPr>
            <a:r>
              <a:rPr lang="it-IT" sz="36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Predizione struttura terziaria delle proteine </a:t>
            </a:r>
          </a:p>
          <a:p>
            <a:pPr marL="0" indent="0">
              <a:lnSpc>
                <a:spcPts val="5850"/>
              </a:lnSpc>
              <a:buNone/>
            </a:pPr>
            <a:endParaRPr lang="it-IT" sz="4650" noProof="0" dirty="0"/>
          </a:p>
        </p:txBody>
      </p:sp>
      <p:sp>
        <p:nvSpPr>
          <p:cNvPr id="4" name="Text 1"/>
          <p:cNvSpPr/>
          <p:nvPr/>
        </p:nvSpPr>
        <p:spPr>
          <a:xfrm>
            <a:off x="793790" y="4540091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it-IT" sz="1750" noProof="0" dirty="0"/>
          </a:p>
        </p:txBody>
      </p:sp>
      <p:sp>
        <p:nvSpPr>
          <p:cNvPr id="5" name="Shape 2"/>
          <p:cNvSpPr/>
          <p:nvPr/>
        </p:nvSpPr>
        <p:spPr>
          <a:xfrm>
            <a:off x="793790" y="6626662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it-IT" noProof="0" dirty="0"/>
          </a:p>
        </p:txBody>
      </p:sp>
      <p:sp>
        <p:nvSpPr>
          <p:cNvPr id="7" name="Text 3"/>
          <p:cNvSpPr/>
          <p:nvPr/>
        </p:nvSpPr>
        <p:spPr>
          <a:xfrm>
            <a:off x="1270040" y="6609755"/>
            <a:ext cx="2068235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it-IT" sz="2200" noProof="0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BC0C133-AADD-6456-FEEA-16C1844F140E}"/>
              </a:ext>
            </a:extLst>
          </p:cNvPr>
          <p:cNvSpPr txBox="1"/>
          <p:nvPr/>
        </p:nvSpPr>
        <p:spPr>
          <a:xfrm>
            <a:off x="415635" y="6661458"/>
            <a:ext cx="45144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noProof="0" dirty="0">
                <a:latin typeface="Petrona Bold"/>
              </a:rPr>
              <a:t>Gallicchio Vittorio: 263726</a:t>
            </a:r>
          </a:p>
          <a:p>
            <a:r>
              <a:rPr lang="it-IT" sz="2400" b="1" noProof="0" dirty="0">
                <a:latin typeface="Petrona Bold"/>
              </a:rPr>
              <a:t>Tocci Andrea: 263799</a:t>
            </a:r>
          </a:p>
          <a:p>
            <a:r>
              <a:rPr lang="it-IT" sz="2400" b="1" noProof="0" dirty="0">
                <a:latin typeface="Petrona Bold"/>
              </a:rPr>
              <a:t>Toto Andrea: 236065</a:t>
            </a:r>
          </a:p>
        </p:txBody>
      </p:sp>
      <p:pic>
        <p:nvPicPr>
          <p:cNvPr id="10" name="Immagine 3" descr="Immagine che contiene testo, Carattere, schermata, Elementi grafici">
            <a:extLst>
              <a:ext uri="{FF2B5EF4-FFF2-40B4-BE49-F238E27FC236}">
                <a16:creationId xmlns:a16="http://schemas.microsoft.com/office/drawing/2014/main" id="{160B8952-97F7-1C7A-71AA-1F9B75408F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4602" y="131270"/>
            <a:ext cx="5955599" cy="2609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08C2F58-AC75-50E9-31FF-E84585950267}"/>
              </a:ext>
            </a:extLst>
          </p:cNvPr>
          <p:cNvSpPr txBox="1"/>
          <p:nvPr/>
        </p:nvSpPr>
        <p:spPr>
          <a:xfrm>
            <a:off x="4930115" y="7706976"/>
            <a:ext cx="5296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noProof="0" dirty="0">
                <a:latin typeface="Petrona Bold"/>
              </a:rPr>
              <a:t>Anno accademico 2024/2025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8BD0DD-1D7E-6ADE-BA62-2D9076FD56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34B1E83E-F69D-F82C-76A2-A700821C4A3E}"/>
              </a:ext>
            </a:extLst>
          </p:cNvPr>
          <p:cNvSpPr/>
          <p:nvPr/>
        </p:nvSpPr>
        <p:spPr>
          <a:xfrm>
            <a:off x="688769" y="449832"/>
            <a:ext cx="831272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Procedure Assembly (3/4): </a:t>
            </a:r>
            <a:r>
              <a:rPr lang="it-IT" sz="4400" b="1" dirty="0" err="1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prodmat</a:t>
            </a:r>
            <a:endParaRPr lang="it-IT" sz="4400" noProof="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31ED6CCD-2563-0B8D-0ED4-BFC764683AFC}"/>
              </a:ext>
            </a:extLst>
          </p:cNvPr>
          <p:cNvSpPr/>
          <p:nvPr/>
        </p:nvSpPr>
        <p:spPr>
          <a:xfrm>
            <a:off x="12490443" y="7255824"/>
            <a:ext cx="2078182" cy="855023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7727E67A-EB3A-1A6F-DC91-C427B0254305}"/>
              </a:ext>
            </a:extLst>
          </p:cNvPr>
          <p:cNvSpPr/>
          <p:nvPr/>
        </p:nvSpPr>
        <p:spPr>
          <a:xfrm>
            <a:off x="1876299" y="1599309"/>
            <a:ext cx="2660073" cy="734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Versione 32 bit</a:t>
            </a:r>
            <a:endParaRPr lang="it-IT" sz="3200" noProof="0" dirty="0"/>
          </a:p>
        </p:txBody>
      </p:sp>
      <p:pic>
        <p:nvPicPr>
          <p:cNvPr id="7" name="Immagine 6" descr="Immagine che contiene testo, schermata, software, Sistema operativo&#10;&#10;Descrizione generata automaticamente">
            <a:extLst>
              <a:ext uri="{FF2B5EF4-FFF2-40B4-BE49-F238E27FC236}">
                <a16:creationId xmlns:a16="http://schemas.microsoft.com/office/drawing/2014/main" id="{8B7C32D2-D978-F96E-B663-1935D1788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62" y="2065719"/>
            <a:ext cx="5415148" cy="6045128"/>
          </a:xfrm>
          <a:prstGeom prst="rect">
            <a:avLst/>
          </a:prstGeom>
        </p:spPr>
      </p:pic>
      <p:graphicFrame>
        <p:nvGraphicFramePr>
          <p:cNvPr id="20" name="Diagramma 19">
            <a:extLst>
              <a:ext uri="{FF2B5EF4-FFF2-40B4-BE49-F238E27FC236}">
                <a16:creationId xmlns:a16="http://schemas.microsoft.com/office/drawing/2014/main" id="{1CB4B19F-358A-84A4-ECE9-B844C52D39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93136363"/>
              </p:ext>
            </p:extLst>
          </p:nvPr>
        </p:nvGraphicFramePr>
        <p:xfrm>
          <a:off x="6718110" y="1949742"/>
          <a:ext cx="7413528" cy="13107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1" name="Diagramma 20">
            <a:extLst>
              <a:ext uri="{FF2B5EF4-FFF2-40B4-BE49-F238E27FC236}">
                <a16:creationId xmlns:a16="http://schemas.microsoft.com/office/drawing/2014/main" id="{3930C8EF-C152-9078-1D11-2E13E3BFE1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1365025"/>
              </p:ext>
            </p:extLst>
          </p:nvPr>
        </p:nvGraphicFramePr>
        <p:xfrm>
          <a:off x="6718110" y="3604459"/>
          <a:ext cx="7413528" cy="9985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2" name="Diagramma 21">
            <a:extLst>
              <a:ext uri="{FF2B5EF4-FFF2-40B4-BE49-F238E27FC236}">
                <a16:creationId xmlns:a16="http://schemas.microsoft.com/office/drawing/2014/main" id="{B51FAF02-5669-FEFA-0D4D-F45C02E900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5282854"/>
              </p:ext>
            </p:extLst>
          </p:nvPr>
        </p:nvGraphicFramePr>
        <p:xfrm>
          <a:off x="6706236" y="4952442"/>
          <a:ext cx="7413528" cy="13107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23" name="Diagramma 22">
            <a:extLst>
              <a:ext uri="{FF2B5EF4-FFF2-40B4-BE49-F238E27FC236}">
                <a16:creationId xmlns:a16="http://schemas.microsoft.com/office/drawing/2014/main" id="{ADC3DD1B-4AE9-239D-DAA9-EC557DFBA6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4517610"/>
              </p:ext>
            </p:extLst>
          </p:nvPr>
        </p:nvGraphicFramePr>
        <p:xfrm>
          <a:off x="6718110" y="6612572"/>
          <a:ext cx="7413528" cy="13107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</p:spTree>
    <p:extLst>
      <p:ext uri="{BB962C8B-B14F-4D97-AF65-F5344CB8AC3E}">
        <p14:creationId xmlns:p14="http://schemas.microsoft.com/office/powerpoint/2010/main" val="2613757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89AED8-3D08-A895-14CA-E0D2F86965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1A4C62EB-332F-E452-0D9B-CE6E9CBBE958}"/>
              </a:ext>
            </a:extLst>
          </p:cNvPr>
          <p:cNvSpPr/>
          <p:nvPr/>
        </p:nvSpPr>
        <p:spPr>
          <a:xfrm>
            <a:off x="688769" y="449832"/>
            <a:ext cx="831272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Procedure Assembly (3/4): </a:t>
            </a:r>
            <a:r>
              <a:rPr lang="it-IT" sz="4400" b="1" dirty="0" err="1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prodmat</a:t>
            </a:r>
            <a:endParaRPr lang="it-IT" sz="4400" noProof="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5E7316FB-E84F-E646-C528-A32A6263E9D4}"/>
              </a:ext>
            </a:extLst>
          </p:cNvPr>
          <p:cNvSpPr/>
          <p:nvPr/>
        </p:nvSpPr>
        <p:spPr>
          <a:xfrm>
            <a:off x="12490443" y="7255824"/>
            <a:ext cx="2078182" cy="855023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4D00ABAE-49F2-BD3A-4F63-3F239E09BF8D}"/>
              </a:ext>
            </a:extLst>
          </p:cNvPr>
          <p:cNvSpPr/>
          <p:nvPr/>
        </p:nvSpPr>
        <p:spPr>
          <a:xfrm>
            <a:off x="2246693" y="1599309"/>
            <a:ext cx="2660073" cy="734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Versione </a:t>
            </a:r>
            <a:r>
              <a:rPr lang="it-IT" sz="32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64</a:t>
            </a: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 bit</a:t>
            </a:r>
            <a:endParaRPr lang="it-IT" sz="3200" noProof="0" dirty="0"/>
          </a:p>
        </p:txBody>
      </p:sp>
      <p:pic>
        <p:nvPicPr>
          <p:cNvPr id="16" name="Immagine 15" descr="Immagine che contiene testo, schermata, software&#10;&#10;Descrizione generata automaticamente">
            <a:extLst>
              <a:ext uri="{FF2B5EF4-FFF2-40B4-BE49-F238E27FC236}">
                <a16:creationId xmlns:a16="http://schemas.microsoft.com/office/drawing/2014/main" id="{7734A329-9DC4-D34C-FBE3-C2A071C44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69" y="2054557"/>
            <a:ext cx="5775922" cy="6011829"/>
          </a:xfrm>
          <a:prstGeom prst="rect">
            <a:avLst/>
          </a:prstGeom>
        </p:spPr>
      </p:pic>
      <p:graphicFrame>
        <p:nvGraphicFramePr>
          <p:cNvPr id="22" name="Diagramma 21">
            <a:extLst>
              <a:ext uri="{FF2B5EF4-FFF2-40B4-BE49-F238E27FC236}">
                <a16:creationId xmlns:a16="http://schemas.microsoft.com/office/drawing/2014/main" id="{4017FF59-D7D6-4991-1FFA-C6C3B00802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07640006"/>
              </p:ext>
            </p:extLst>
          </p:nvPr>
        </p:nvGraphicFramePr>
        <p:xfrm>
          <a:off x="6729984" y="2737560"/>
          <a:ext cx="7413528" cy="9985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3" name="Diagramma 22">
            <a:extLst>
              <a:ext uri="{FF2B5EF4-FFF2-40B4-BE49-F238E27FC236}">
                <a16:creationId xmlns:a16="http://schemas.microsoft.com/office/drawing/2014/main" id="{CB82E8A1-3795-AC5C-EFDA-B8E209C71A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1944958"/>
              </p:ext>
            </p:extLst>
          </p:nvPr>
        </p:nvGraphicFramePr>
        <p:xfrm>
          <a:off x="6718110" y="4085543"/>
          <a:ext cx="7413528" cy="13107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4" name="Diagramma 23">
            <a:extLst>
              <a:ext uri="{FF2B5EF4-FFF2-40B4-BE49-F238E27FC236}">
                <a16:creationId xmlns:a16="http://schemas.microsoft.com/office/drawing/2014/main" id="{C62967B4-4B03-81BE-073B-43BC092ADD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8966340"/>
              </p:ext>
            </p:extLst>
          </p:nvPr>
        </p:nvGraphicFramePr>
        <p:xfrm>
          <a:off x="6729984" y="5745673"/>
          <a:ext cx="7413528" cy="13107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3458342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6954BA-419C-53D8-3243-EEC90DFEAF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E8EBC945-BDAC-F490-A4BF-7224532BB130}"/>
              </a:ext>
            </a:extLst>
          </p:cNvPr>
          <p:cNvSpPr/>
          <p:nvPr/>
        </p:nvSpPr>
        <p:spPr>
          <a:xfrm>
            <a:off x="688769" y="449832"/>
            <a:ext cx="831272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Procedure Assembly (4/4): norma</a:t>
            </a:r>
            <a:endParaRPr lang="it-IT" sz="4400" noProof="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774B1BCD-ABED-3298-1C49-7A6683467E3C}"/>
              </a:ext>
            </a:extLst>
          </p:cNvPr>
          <p:cNvSpPr/>
          <p:nvPr/>
        </p:nvSpPr>
        <p:spPr>
          <a:xfrm>
            <a:off x="12490443" y="7255824"/>
            <a:ext cx="2078182" cy="855023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77FBF13D-C9BB-D3E7-0ED9-33F9627793C9}"/>
              </a:ext>
            </a:extLst>
          </p:cNvPr>
          <p:cNvSpPr/>
          <p:nvPr/>
        </p:nvSpPr>
        <p:spPr>
          <a:xfrm>
            <a:off x="2909453" y="1586003"/>
            <a:ext cx="2660073" cy="734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Versione 32 bit</a:t>
            </a:r>
            <a:endParaRPr lang="it-IT" sz="3200" noProof="0" dirty="0"/>
          </a:p>
        </p:txBody>
      </p:sp>
      <p:pic>
        <p:nvPicPr>
          <p:cNvPr id="6" name="Immagine 5" descr="Immagine che contiene testo, schermata, software&#10;&#10;Descrizione generata automaticamente">
            <a:extLst>
              <a:ext uri="{FF2B5EF4-FFF2-40B4-BE49-F238E27FC236}">
                <a16:creationId xmlns:a16="http://schemas.microsoft.com/office/drawing/2014/main" id="{18DB426D-0458-8A19-08F6-BC75BEF32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68" y="1966716"/>
            <a:ext cx="7090109" cy="5813052"/>
          </a:xfrm>
          <a:prstGeom prst="rect">
            <a:avLst/>
          </a:prstGeom>
        </p:spPr>
      </p:pic>
      <p:graphicFrame>
        <p:nvGraphicFramePr>
          <p:cNvPr id="19" name="Diagramma 18">
            <a:extLst>
              <a:ext uri="{FF2B5EF4-FFF2-40B4-BE49-F238E27FC236}">
                <a16:creationId xmlns:a16="http://schemas.microsoft.com/office/drawing/2014/main" id="{C74738A8-B21C-572F-0B70-6FA2D8CFDF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68724227"/>
              </p:ext>
            </p:extLst>
          </p:nvPr>
        </p:nvGraphicFramePr>
        <p:xfrm>
          <a:off x="8155022" y="1311352"/>
          <a:ext cx="6095368" cy="13107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0" name="Diagramma 19">
            <a:extLst>
              <a:ext uri="{FF2B5EF4-FFF2-40B4-BE49-F238E27FC236}">
                <a16:creationId xmlns:a16="http://schemas.microsoft.com/office/drawing/2014/main" id="{364C754D-6728-1EEC-744E-1AA19470FB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0044807"/>
              </p:ext>
            </p:extLst>
          </p:nvPr>
        </p:nvGraphicFramePr>
        <p:xfrm>
          <a:off x="8155022" y="2928435"/>
          <a:ext cx="6095368" cy="29863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1" name="Diagramma 20">
            <a:extLst>
              <a:ext uri="{FF2B5EF4-FFF2-40B4-BE49-F238E27FC236}">
                <a16:creationId xmlns:a16="http://schemas.microsoft.com/office/drawing/2014/main" id="{24CE4218-746C-12BD-34E0-5085ECAAA9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56055022"/>
              </p:ext>
            </p:extLst>
          </p:nvPr>
        </p:nvGraphicFramePr>
        <p:xfrm>
          <a:off x="8155022" y="6221100"/>
          <a:ext cx="6095368" cy="17947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1009116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BEA3E1-B898-5731-4731-A714BEE34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3CB32A20-C4FA-DE7B-C87F-293CD88F9A45}"/>
              </a:ext>
            </a:extLst>
          </p:cNvPr>
          <p:cNvSpPr/>
          <p:nvPr/>
        </p:nvSpPr>
        <p:spPr>
          <a:xfrm>
            <a:off x="688769" y="449832"/>
            <a:ext cx="831272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Procedure Assembly (4/4): norma</a:t>
            </a:r>
            <a:endParaRPr lang="it-IT" sz="4400" noProof="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2B3D846-8026-0478-CAC0-8A20D968947F}"/>
              </a:ext>
            </a:extLst>
          </p:cNvPr>
          <p:cNvSpPr/>
          <p:nvPr/>
        </p:nvSpPr>
        <p:spPr>
          <a:xfrm>
            <a:off x="12490443" y="7338997"/>
            <a:ext cx="2078182" cy="771850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F63C5BFC-F3AA-60C4-10E5-A3B892C9C950}"/>
              </a:ext>
            </a:extLst>
          </p:cNvPr>
          <p:cNvSpPr/>
          <p:nvPr/>
        </p:nvSpPr>
        <p:spPr>
          <a:xfrm>
            <a:off x="3046552" y="1586003"/>
            <a:ext cx="2660073" cy="734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Versione </a:t>
            </a:r>
            <a:r>
              <a:rPr lang="it-IT" sz="32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64</a:t>
            </a: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 bit</a:t>
            </a:r>
            <a:endParaRPr lang="it-IT" sz="3200" noProof="0" dirty="0"/>
          </a:p>
        </p:txBody>
      </p:sp>
      <p:pic>
        <p:nvPicPr>
          <p:cNvPr id="15" name="Immagine 14" descr="Immagine che contiene testo, schermata, software&#10;&#10;Descrizione generata automaticamente">
            <a:extLst>
              <a:ext uri="{FF2B5EF4-FFF2-40B4-BE49-F238E27FC236}">
                <a16:creationId xmlns:a16="http://schemas.microsoft.com/office/drawing/2014/main" id="{6B90D684-418A-A440-8C3D-4647F19A4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88" y="2047255"/>
            <a:ext cx="8194202" cy="5327321"/>
          </a:xfrm>
          <a:prstGeom prst="rect">
            <a:avLst/>
          </a:prstGeom>
        </p:spPr>
      </p:pic>
      <p:graphicFrame>
        <p:nvGraphicFramePr>
          <p:cNvPr id="20" name="Diagramma 19">
            <a:extLst>
              <a:ext uri="{FF2B5EF4-FFF2-40B4-BE49-F238E27FC236}">
                <a16:creationId xmlns:a16="http://schemas.microsoft.com/office/drawing/2014/main" id="{E04B93AC-FEB6-813C-FBE4-E1C7DAEDB7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67293051"/>
              </p:ext>
            </p:extLst>
          </p:nvPr>
        </p:nvGraphicFramePr>
        <p:xfrm>
          <a:off x="8633362" y="1033154"/>
          <a:ext cx="5717550" cy="1512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1" name="Diagramma 20">
            <a:extLst>
              <a:ext uri="{FF2B5EF4-FFF2-40B4-BE49-F238E27FC236}">
                <a16:creationId xmlns:a16="http://schemas.microsoft.com/office/drawing/2014/main" id="{698102CE-E9CC-1DCC-FA32-957A26335A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67982371"/>
              </p:ext>
            </p:extLst>
          </p:nvPr>
        </p:nvGraphicFramePr>
        <p:xfrm>
          <a:off x="8633362" y="2535544"/>
          <a:ext cx="5717550" cy="34456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2" name="Diagramma 21">
            <a:extLst>
              <a:ext uri="{FF2B5EF4-FFF2-40B4-BE49-F238E27FC236}">
                <a16:creationId xmlns:a16="http://schemas.microsoft.com/office/drawing/2014/main" id="{71FAE97E-7F60-2DB0-6354-225F22E083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7135615"/>
              </p:ext>
            </p:extLst>
          </p:nvPr>
        </p:nvGraphicFramePr>
        <p:xfrm>
          <a:off x="8633362" y="5838177"/>
          <a:ext cx="5717550" cy="22726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14314632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1155" y="572810"/>
            <a:ext cx="7801689" cy="12584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it-IT" sz="3950" b="1" noProof="0" dirty="0" err="1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OpenMP</a:t>
            </a:r>
            <a:r>
              <a:rPr lang="it-IT" sz="395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: Parallelismo per Architetture Multicore</a:t>
            </a:r>
            <a:endParaRPr lang="it-IT" sz="3950" noProof="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155" y="2118836"/>
            <a:ext cx="479346" cy="47934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71155" y="2789873"/>
            <a:ext cx="2516862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it-IT" sz="2400" b="1" noProof="0" dirty="0" err="1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Threads</a:t>
            </a:r>
            <a:endParaRPr lang="it-IT" sz="2400" noProof="0" dirty="0"/>
          </a:p>
        </p:txBody>
      </p:sp>
      <p:sp>
        <p:nvSpPr>
          <p:cNvPr id="6" name="Text 2"/>
          <p:cNvSpPr/>
          <p:nvPr/>
        </p:nvSpPr>
        <p:spPr>
          <a:xfrm>
            <a:off x="671155" y="3219450"/>
            <a:ext cx="3757017" cy="1227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it-IT" sz="170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OpenMP</a:t>
            </a:r>
            <a:r>
              <a:rPr lang="it-IT" sz="17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distribuisce il carico di lavoro tra più thread, ciascuno dei quali esegue un'istanza indipendente del codice su un core del processore.</a:t>
            </a:r>
            <a:endParaRPr lang="it-IT" sz="1700" noProof="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5708" y="2118836"/>
            <a:ext cx="479346" cy="47934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15708" y="2789873"/>
            <a:ext cx="2516862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it-IT" sz="24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Esecuzione Parallela</a:t>
            </a:r>
            <a:endParaRPr lang="it-IT" sz="2400" noProof="0" dirty="0"/>
          </a:p>
        </p:txBody>
      </p:sp>
      <p:sp>
        <p:nvSpPr>
          <p:cNvPr id="9" name="Text 4"/>
          <p:cNvSpPr/>
          <p:nvPr/>
        </p:nvSpPr>
        <p:spPr>
          <a:xfrm>
            <a:off x="4715708" y="3219450"/>
            <a:ext cx="3757136" cy="1534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it-IT" sz="17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L'esecuzione parallela di blocchi di codice permette di sfruttare al meglio la potenza di calcolo dei processori multicore, accelerando i tempi di esecuzione.</a:t>
            </a:r>
            <a:endParaRPr lang="it-IT" sz="1700" noProof="0" dirty="0"/>
          </a:p>
        </p:txBody>
      </p:sp>
      <p:pic>
        <p:nvPicPr>
          <p:cNvPr id="14" name="Elemento grafico 13" descr="Programmatore (maschile) contorno">
            <a:extLst>
              <a:ext uri="{FF2B5EF4-FFF2-40B4-BE49-F238E27FC236}">
                <a16:creationId xmlns:a16="http://schemas.microsoft.com/office/drawing/2014/main" id="{E983E4B5-EE07-A300-222F-B647B242A5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9750" y="5261850"/>
            <a:ext cx="914400" cy="914400"/>
          </a:xfrm>
          <a:prstGeom prst="rect">
            <a:avLst/>
          </a:prstGeom>
        </p:spPr>
      </p:pic>
      <p:sp>
        <p:nvSpPr>
          <p:cNvPr id="15" name="Text 4">
            <a:extLst>
              <a:ext uri="{FF2B5EF4-FFF2-40B4-BE49-F238E27FC236}">
                <a16:creationId xmlns:a16="http://schemas.microsoft.com/office/drawing/2014/main" id="{5B6AB6B1-4B65-56AF-7546-3ACDA422A289}"/>
              </a:ext>
            </a:extLst>
          </p:cNvPr>
          <p:cNvSpPr/>
          <p:nvPr/>
        </p:nvSpPr>
        <p:spPr>
          <a:xfrm>
            <a:off x="669750" y="5125166"/>
            <a:ext cx="8165492" cy="1326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         Le direttive </a:t>
            </a:r>
            <a:r>
              <a:rPr lang="it-IT" sz="200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OpenMP</a:t>
            </a: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utilizzate sono state:</a:t>
            </a:r>
          </a:p>
          <a:p>
            <a:pPr marL="1714500" lvl="3" indent="-34290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it-IT" sz="2000" b="1" dirty="0" err="1"/>
              <a:t>omp_set_num_threads</a:t>
            </a:r>
            <a:r>
              <a:rPr lang="it-IT" sz="2000" b="1" dirty="0"/>
              <a:t> ( </a:t>
            </a:r>
            <a:r>
              <a:rPr lang="it-IT" sz="2000" b="1" dirty="0" err="1"/>
              <a:t>num_cores</a:t>
            </a:r>
            <a:r>
              <a:rPr lang="it-IT" sz="2000" b="1" dirty="0"/>
              <a:t> )</a:t>
            </a:r>
            <a:endParaRPr lang="it-IT" sz="2000" b="1" noProof="0" dirty="0"/>
          </a:p>
          <a:p>
            <a:pPr marL="1714500" lvl="3" indent="-34290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it-IT" sz="2000" b="1" noProof="0" dirty="0"/>
              <a:t>#pragma omp </a:t>
            </a:r>
            <a:r>
              <a:rPr lang="it-IT" sz="2000" b="1" noProof="0" dirty="0" err="1"/>
              <a:t>parallel</a:t>
            </a:r>
            <a:r>
              <a:rPr lang="it-IT" sz="2000" b="1" noProof="0" dirty="0"/>
              <a:t> </a:t>
            </a:r>
            <a:r>
              <a:rPr lang="it-IT" sz="2000" b="1" noProof="0" dirty="0" err="1"/>
              <a:t>sections</a:t>
            </a:r>
            <a:r>
              <a:rPr lang="it-IT" sz="2000" noProof="0" dirty="0"/>
              <a:t> e </a:t>
            </a:r>
            <a:r>
              <a:rPr lang="it-IT" sz="2000" b="1" noProof="0" dirty="0"/>
              <a:t>#pragma omp </a:t>
            </a:r>
            <a:r>
              <a:rPr lang="it-IT" sz="2000" b="1" noProof="0" dirty="0" err="1"/>
              <a:t>section</a:t>
            </a:r>
            <a:endParaRPr lang="it-IT" sz="2000" b="1" noProof="0" dirty="0"/>
          </a:p>
          <a:p>
            <a:pPr marL="1714500" lvl="3" indent="-34290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it-IT" sz="2000" b="1" dirty="0"/>
              <a:t>#pragma omp </a:t>
            </a:r>
            <a:r>
              <a:rPr lang="it-IT" sz="2000" b="1" dirty="0" err="1"/>
              <a:t>parallel</a:t>
            </a:r>
            <a:r>
              <a:rPr lang="it-IT" sz="2000" b="1" dirty="0"/>
              <a:t> for</a:t>
            </a:r>
          </a:p>
        </p:txBody>
      </p:sp>
      <p:sp>
        <p:nvSpPr>
          <p:cNvPr id="16" name="Text 4">
            <a:extLst>
              <a:ext uri="{FF2B5EF4-FFF2-40B4-BE49-F238E27FC236}">
                <a16:creationId xmlns:a16="http://schemas.microsoft.com/office/drawing/2014/main" id="{AF455A6A-C39C-AB2B-E3A6-13D9D59F566E}"/>
              </a:ext>
            </a:extLst>
          </p:cNvPr>
          <p:cNvSpPr/>
          <p:nvPr/>
        </p:nvSpPr>
        <p:spPr>
          <a:xfrm>
            <a:off x="489253" y="6534985"/>
            <a:ext cx="8165492" cy="16946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Abbiamo impostato pari a 9 il numero di </a:t>
            </a:r>
            <a:r>
              <a:rPr lang="it-IT" sz="20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threads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massimo utilizzabile. Inoltre, si è deciso di calcolare le funzioni: </a:t>
            </a:r>
            <a:r>
              <a:rPr lang="it-IT" sz="20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rama_energy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it-IT" sz="20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hydrophobicity_energy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it-IT" sz="20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electrostatic_energy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 </a:t>
            </a:r>
            <a:r>
              <a:rPr lang="it-IT" sz="20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packing_energy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ognuna in parallelo su un singolo thread, e di parallelizzare i cicli for delle funzioni sui </a:t>
            </a:r>
            <a:r>
              <a:rPr lang="it-IT" sz="20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threads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rimasti liberi.</a:t>
            </a:r>
            <a:endParaRPr lang="it-IT" sz="2000" noProof="0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46152" y="305161"/>
            <a:ext cx="6491526" cy="605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it-IT" sz="38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Risultati delle Ottimizzazioni (1/2)</a:t>
            </a:r>
            <a:endParaRPr lang="it-IT" sz="3800" noProof="0" dirty="0"/>
          </a:p>
        </p:txBody>
      </p:sp>
      <p:sp>
        <p:nvSpPr>
          <p:cNvPr id="4" name="Text 1"/>
          <p:cNvSpPr/>
          <p:nvPr/>
        </p:nvSpPr>
        <p:spPr>
          <a:xfrm>
            <a:off x="646151" y="1690549"/>
            <a:ext cx="3787378" cy="609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50"/>
              </a:lnSpc>
              <a:buNone/>
            </a:pPr>
            <a:r>
              <a:rPr lang="it-IT" sz="475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78%</a:t>
            </a:r>
            <a:endParaRPr lang="it-IT" sz="4750" noProof="0" dirty="0"/>
          </a:p>
        </p:txBody>
      </p:sp>
      <p:sp>
        <p:nvSpPr>
          <p:cNvPr id="5" name="Text 2"/>
          <p:cNvSpPr/>
          <p:nvPr/>
        </p:nvSpPr>
        <p:spPr>
          <a:xfrm>
            <a:off x="1328201" y="1293145"/>
            <a:ext cx="2423279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it-IT" sz="19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 vs x86-32+SSE</a:t>
            </a:r>
            <a:endParaRPr lang="it-IT" sz="1900" noProof="0" dirty="0"/>
          </a:p>
        </p:txBody>
      </p:sp>
      <p:sp>
        <p:nvSpPr>
          <p:cNvPr id="6" name="Text 3"/>
          <p:cNvSpPr/>
          <p:nvPr/>
        </p:nvSpPr>
        <p:spPr>
          <a:xfrm>
            <a:off x="646152" y="2353059"/>
            <a:ext cx="3787378" cy="11815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it-IT" sz="14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L'utilizzo di SSE ha portato a una riduzione significativa dei tempi di esecuzione rispetto alla versione C a 32 bit, con uno </a:t>
            </a:r>
            <a:r>
              <a:rPr lang="it-IT" sz="145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speedup</a:t>
            </a:r>
            <a:r>
              <a:rPr lang="it-IT" sz="14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del 78%.</a:t>
            </a:r>
            <a:endParaRPr lang="it-IT" sz="1450" noProof="0" dirty="0"/>
          </a:p>
        </p:txBody>
      </p:sp>
      <p:sp>
        <p:nvSpPr>
          <p:cNvPr id="7" name="Text 4"/>
          <p:cNvSpPr/>
          <p:nvPr/>
        </p:nvSpPr>
        <p:spPr>
          <a:xfrm>
            <a:off x="5421510" y="1696403"/>
            <a:ext cx="3787378" cy="609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50"/>
              </a:lnSpc>
              <a:buNone/>
            </a:pPr>
            <a:r>
              <a:rPr lang="it-IT" sz="475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68%</a:t>
            </a:r>
            <a:endParaRPr lang="it-IT" sz="4750" noProof="0" dirty="0"/>
          </a:p>
        </p:txBody>
      </p:sp>
      <p:sp>
        <p:nvSpPr>
          <p:cNvPr id="8" name="Text 5"/>
          <p:cNvSpPr/>
          <p:nvPr/>
        </p:nvSpPr>
        <p:spPr>
          <a:xfrm>
            <a:off x="6103560" y="1293145"/>
            <a:ext cx="2423279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it-IT" sz="19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 vs x86-64+AVX</a:t>
            </a:r>
            <a:endParaRPr lang="it-IT" sz="1900" noProof="0" dirty="0"/>
          </a:p>
        </p:txBody>
      </p:sp>
      <p:sp>
        <p:nvSpPr>
          <p:cNvPr id="9" name="Text 6"/>
          <p:cNvSpPr/>
          <p:nvPr/>
        </p:nvSpPr>
        <p:spPr>
          <a:xfrm>
            <a:off x="5421509" y="2353059"/>
            <a:ext cx="3787378" cy="11815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it-IT" sz="14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L'implementazione di AVX ha migliorato ulteriormente le prestazioni rispetto alla versione C a 64 bit, ottenendo uno </a:t>
            </a:r>
            <a:r>
              <a:rPr lang="it-IT" sz="145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speedup</a:t>
            </a:r>
            <a:r>
              <a:rPr lang="it-IT" sz="14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del 68%.</a:t>
            </a:r>
            <a:endParaRPr lang="it-IT" sz="1450" noProof="0" dirty="0"/>
          </a:p>
        </p:txBody>
      </p:sp>
      <p:sp>
        <p:nvSpPr>
          <p:cNvPr id="10" name="Text 7"/>
          <p:cNvSpPr/>
          <p:nvPr/>
        </p:nvSpPr>
        <p:spPr>
          <a:xfrm>
            <a:off x="10196869" y="1696402"/>
            <a:ext cx="3787378" cy="609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50"/>
              </a:lnSpc>
              <a:buNone/>
            </a:pPr>
            <a:r>
              <a:rPr lang="it-IT" sz="475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30%</a:t>
            </a:r>
            <a:endParaRPr lang="it-IT" sz="4750" noProof="0" dirty="0"/>
          </a:p>
        </p:txBody>
      </p:sp>
      <p:sp>
        <p:nvSpPr>
          <p:cNvPr id="11" name="Text 8"/>
          <p:cNvSpPr/>
          <p:nvPr/>
        </p:nvSpPr>
        <p:spPr>
          <a:xfrm>
            <a:off x="10878920" y="1293145"/>
            <a:ext cx="2423279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it-IT" sz="19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AVX vs </a:t>
            </a:r>
            <a:r>
              <a:rPr lang="it-IT" sz="1900" b="1" noProof="0" dirty="0" err="1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OpenMP</a:t>
            </a:r>
            <a:endParaRPr lang="it-IT" sz="1900" noProof="0" dirty="0"/>
          </a:p>
        </p:txBody>
      </p:sp>
      <p:sp>
        <p:nvSpPr>
          <p:cNvPr id="12" name="Text 9"/>
          <p:cNvSpPr/>
          <p:nvPr/>
        </p:nvSpPr>
        <p:spPr>
          <a:xfrm>
            <a:off x="10196869" y="2353059"/>
            <a:ext cx="3787378" cy="1476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it-IT" sz="14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L'introduzione del paradigma </a:t>
            </a:r>
            <a:r>
              <a:rPr lang="it-IT" sz="145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OpenMP</a:t>
            </a:r>
            <a:r>
              <a:rPr lang="it-IT" sz="14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ha incrementato il grado di parallelismo, portando a un ulteriore miglioramento delle prestazioni rispetto alla versione x86-64+AVX, con uno </a:t>
            </a:r>
            <a:r>
              <a:rPr lang="it-IT" sz="145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speedup</a:t>
            </a:r>
            <a:r>
              <a:rPr lang="it-IT" sz="14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del 30%.</a:t>
            </a:r>
            <a:endParaRPr lang="it-IT" sz="1450" noProof="0" dirty="0"/>
          </a:p>
        </p:txBody>
      </p:sp>
      <p:graphicFrame>
        <p:nvGraphicFramePr>
          <p:cNvPr id="13" name="Grafico 12">
            <a:extLst>
              <a:ext uri="{FF2B5EF4-FFF2-40B4-BE49-F238E27FC236}">
                <a16:creationId xmlns:a16="http://schemas.microsoft.com/office/drawing/2014/main" id="{5A76C35C-092D-31C9-3874-9189478DB61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15842418"/>
              </p:ext>
            </p:extLst>
          </p:nvPr>
        </p:nvGraphicFramePr>
        <p:xfrm>
          <a:off x="2340047" y="3928026"/>
          <a:ext cx="9595262" cy="39964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4" name="Rettangolo 13">
            <a:extLst>
              <a:ext uri="{FF2B5EF4-FFF2-40B4-BE49-F238E27FC236}">
                <a16:creationId xmlns:a16="http://schemas.microsoft.com/office/drawing/2014/main" id="{FE139570-4A5A-3740-6233-8041D4D9DE2C}"/>
              </a:ext>
            </a:extLst>
          </p:cNvPr>
          <p:cNvSpPr/>
          <p:nvPr/>
        </p:nvSpPr>
        <p:spPr>
          <a:xfrm>
            <a:off x="12490443" y="7255824"/>
            <a:ext cx="2078182" cy="855023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422A62A-4509-12AE-BDFA-7C6D68B75736}"/>
              </a:ext>
            </a:extLst>
          </p:cNvPr>
          <p:cNvSpPr/>
          <p:nvPr/>
        </p:nvSpPr>
        <p:spPr>
          <a:xfrm>
            <a:off x="646152" y="418505"/>
            <a:ext cx="6491526" cy="605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it-IT" sz="38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Risultati delle Ottimizzazioni (2/2)</a:t>
            </a:r>
            <a:endParaRPr lang="it-IT" sz="3800" noProof="0" dirty="0"/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C8AD24B7-3CAB-2786-E83C-D8EAF050288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3450439"/>
              </p:ext>
            </p:extLst>
          </p:nvPr>
        </p:nvGraphicFramePr>
        <p:xfrm>
          <a:off x="3161651" y="4736484"/>
          <a:ext cx="8307098" cy="35081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Grafico 5">
            <a:extLst>
              <a:ext uri="{FF2B5EF4-FFF2-40B4-BE49-F238E27FC236}">
                <a16:creationId xmlns:a16="http://schemas.microsoft.com/office/drawing/2014/main" id="{6232F7A8-9232-0356-F8F0-9990E5A0F98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8589"/>
              </p:ext>
            </p:extLst>
          </p:nvPr>
        </p:nvGraphicFramePr>
        <p:xfrm>
          <a:off x="1071272" y="1167396"/>
          <a:ext cx="12132812" cy="34328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ttangolo 4">
            <a:extLst>
              <a:ext uri="{FF2B5EF4-FFF2-40B4-BE49-F238E27FC236}">
                <a16:creationId xmlns:a16="http://schemas.microsoft.com/office/drawing/2014/main" id="{A9407F5E-BF27-FA40-D8C7-D6086D1F5FBC}"/>
              </a:ext>
            </a:extLst>
          </p:cNvPr>
          <p:cNvSpPr/>
          <p:nvPr/>
        </p:nvSpPr>
        <p:spPr>
          <a:xfrm>
            <a:off x="12490443" y="7255824"/>
            <a:ext cx="2078182" cy="855023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829294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0094" y="589359"/>
            <a:ext cx="6349841" cy="703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it-IT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Conclusioni</a:t>
            </a:r>
            <a:endParaRPr lang="it-IT" sz="4400" noProof="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9297" y="1721168"/>
            <a:ext cx="2166461" cy="193750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75140" y="2733913"/>
            <a:ext cx="114657" cy="428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it-IT" sz="21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it-IT" sz="2100" noProof="0" dirty="0"/>
          </a:p>
        </p:txBody>
      </p:sp>
      <p:sp>
        <p:nvSpPr>
          <p:cNvPr id="5" name="Text 2"/>
          <p:cNvSpPr/>
          <p:nvPr/>
        </p:nvSpPr>
        <p:spPr>
          <a:xfrm>
            <a:off x="5330071" y="1935480"/>
            <a:ext cx="2869644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it-IT" sz="22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Prestazioni Migliorate</a:t>
            </a:r>
            <a:endParaRPr lang="it-IT" sz="2200" noProof="0" dirty="0"/>
          </a:p>
        </p:txBody>
      </p:sp>
      <p:sp>
        <p:nvSpPr>
          <p:cNvPr id="6" name="Text 3"/>
          <p:cNvSpPr/>
          <p:nvPr/>
        </p:nvSpPr>
        <p:spPr>
          <a:xfrm>
            <a:off x="5330071" y="2415659"/>
            <a:ext cx="8496658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it-IT" sz="16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L'utilizzo del linguaggio Assembly, del parallelismo SIMD e delle tecniche di ottimizzazione ha portato a un significativo miglioramento delle prestazioni, con una riduzione dei tempi di esecuzione e un incremento dell'efficienza.</a:t>
            </a:r>
            <a:endParaRPr lang="it-IT" sz="1650" noProof="0" dirty="0"/>
          </a:p>
        </p:txBody>
      </p:sp>
      <p:sp>
        <p:nvSpPr>
          <p:cNvPr id="7" name="Shape 4"/>
          <p:cNvSpPr/>
          <p:nvPr/>
        </p:nvSpPr>
        <p:spPr>
          <a:xfrm>
            <a:off x="5169337" y="3670221"/>
            <a:ext cx="8657392" cy="15240"/>
          </a:xfrm>
          <a:prstGeom prst="roundRect">
            <a:avLst>
              <a:gd name="adj" fmla="val 590661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it-IT" noProof="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6067" y="3712250"/>
            <a:ext cx="4332923" cy="193750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56447" y="4466630"/>
            <a:ext cx="151924" cy="428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it-IT" sz="21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it-IT" sz="2100" noProof="0" dirty="0"/>
          </a:p>
        </p:txBody>
      </p:sp>
      <p:sp>
        <p:nvSpPr>
          <p:cNvPr id="10" name="Text 6"/>
          <p:cNvSpPr/>
          <p:nvPr/>
        </p:nvSpPr>
        <p:spPr>
          <a:xfrm>
            <a:off x="6413302" y="4098012"/>
            <a:ext cx="2875359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it-IT" sz="22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Precisione Conservata</a:t>
            </a:r>
            <a:endParaRPr lang="it-IT" sz="2200" noProof="0" dirty="0"/>
          </a:p>
        </p:txBody>
      </p:sp>
      <p:sp>
        <p:nvSpPr>
          <p:cNvPr id="11" name="Text 7"/>
          <p:cNvSpPr/>
          <p:nvPr/>
        </p:nvSpPr>
        <p:spPr>
          <a:xfrm>
            <a:off x="6436108" y="4494135"/>
            <a:ext cx="7390619" cy="102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it-IT" sz="16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Rispettivamente nelle versioni 32 e 64 bit le ottimizzazioni implementate hanno mantenuto la correttezza del codice, senza compromettere l'accuratezza dei risultati.</a:t>
            </a:r>
            <a:endParaRPr lang="it-IT" sz="1650" noProof="0" dirty="0"/>
          </a:p>
        </p:txBody>
      </p:sp>
      <p:sp>
        <p:nvSpPr>
          <p:cNvPr id="12" name="Shape 8"/>
          <p:cNvSpPr/>
          <p:nvPr/>
        </p:nvSpPr>
        <p:spPr>
          <a:xfrm>
            <a:off x="6252567" y="5661303"/>
            <a:ext cx="7574161" cy="15240"/>
          </a:xfrm>
          <a:prstGeom prst="roundRect">
            <a:avLst>
              <a:gd name="adj" fmla="val 590661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it-IT" noProof="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836" y="5703332"/>
            <a:ext cx="6499384" cy="1937504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56685" y="6457712"/>
            <a:ext cx="151567" cy="428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it-IT" sz="21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it-IT" sz="2100" noProof="0" dirty="0"/>
          </a:p>
        </p:txBody>
      </p:sp>
      <p:sp>
        <p:nvSpPr>
          <p:cNvPr id="15" name="Text 10"/>
          <p:cNvSpPr/>
          <p:nvPr/>
        </p:nvSpPr>
        <p:spPr>
          <a:xfrm>
            <a:off x="7496532" y="5917644"/>
            <a:ext cx="3592473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it-IT" sz="2200" b="1" dirty="0" err="1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</a:rPr>
              <a:t>OpenMP</a:t>
            </a:r>
            <a:endParaRPr lang="it-IT" sz="2200" noProof="0" dirty="0"/>
          </a:p>
        </p:txBody>
      </p:sp>
      <p:sp>
        <p:nvSpPr>
          <p:cNvPr id="16" name="Text 11"/>
          <p:cNvSpPr/>
          <p:nvPr/>
        </p:nvSpPr>
        <p:spPr>
          <a:xfrm>
            <a:off x="7496532" y="6397823"/>
            <a:ext cx="6330196" cy="12125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it-IT" sz="18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L’utilizzo di </a:t>
            </a:r>
            <a:r>
              <a:rPr lang="it-IT" sz="18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OpenMP</a:t>
            </a:r>
            <a:r>
              <a:rPr lang="it-IT" sz="18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ha evidenziato vantaggi che possono essere significativi all’aumentare della dimensione dei dati da processare</a:t>
            </a:r>
            <a:endParaRPr lang="it-IT" sz="1800" noProof="0" dirty="0"/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C42B0C61-130D-411D-73C3-CE309010139E}"/>
              </a:ext>
            </a:extLst>
          </p:cNvPr>
          <p:cNvSpPr/>
          <p:nvPr/>
        </p:nvSpPr>
        <p:spPr>
          <a:xfrm>
            <a:off x="12490443" y="7255824"/>
            <a:ext cx="2078182" cy="855023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">
            <a:extLst>
              <a:ext uri="{FF2B5EF4-FFF2-40B4-BE49-F238E27FC236}">
                <a16:creationId xmlns:a16="http://schemas.microsoft.com/office/drawing/2014/main" id="{353B243F-4F04-CE16-3B17-5A729DF77AC3}"/>
              </a:ext>
            </a:extLst>
          </p:cNvPr>
          <p:cNvSpPr/>
          <p:nvPr/>
        </p:nvSpPr>
        <p:spPr>
          <a:xfrm>
            <a:off x="7866297" y="1184586"/>
            <a:ext cx="6405444" cy="3035454"/>
          </a:xfrm>
          <a:prstGeom prst="roundRect">
            <a:avLst>
              <a:gd name="adj" fmla="val 270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it-IT" noProof="0" dirty="0"/>
          </a:p>
        </p:txBody>
      </p:sp>
      <p:sp>
        <p:nvSpPr>
          <p:cNvPr id="15" name="Shape 1">
            <a:extLst>
              <a:ext uri="{FF2B5EF4-FFF2-40B4-BE49-F238E27FC236}">
                <a16:creationId xmlns:a16="http://schemas.microsoft.com/office/drawing/2014/main" id="{0F682B7B-7664-79A8-738C-D8FF5B8D68D6}"/>
              </a:ext>
            </a:extLst>
          </p:cNvPr>
          <p:cNvSpPr/>
          <p:nvPr/>
        </p:nvSpPr>
        <p:spPr>
          <a:xfrm>
            <a:off x="376202" y="1188290"/>
            <a:ext cx="7223319" cy="3071005"/>
          </a:xfrm>
          <a:prstGeom prst="roundRect">
            <a:avLst>
              <a:gd name="adj" fmla="val 270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it-IT" noProof="0" dirty="0"/>
          </a:p>
        </p:txBody>
      </p:sp>
      <p:sp>
        <p:nvSpPr>
          <p:cNvPr id="14" name="Shape 1">
            <a:extLst>
              <a:ext uri="{FF2B5EF4-FFF2-40B4-BE49-F238E27FC236}">
                <a16:creationId xmlns:a16="http://schemas.microsoft.com/office/drawing/2014/main" id="{422083A3-271F-92E9-8A4B-7738CE9FC1EE}"/>
              </a:ext>
            </a:extLst>
          </p:cNvPr>
          <p:cNvSpPr/>
          <p:nvPr/>
        </p:nvSpPr>
        <p:spPr>
          <a:xfrm>
            <a:off x="1187532" y="4643693"/>
            <a:ext cx="12659097" cy="3071005"/>
          </a:xfrm>
          <a:prstGeom prst="roundRect">
            <a:avLst>
              <a:gd name="adj" fmla="val 270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it-IT" noProof="0" dirty="0"/>
          </a:p>
        </p:txBody>
      </p:sp>
      <p:sp>
        <p:nvSpPr>
          <p:cNvPr id="2" name="Text 0"/>
          <p:cNvSpPr/>
          <p:nvPr/>
        </p:nvSpPr>
        <p:spPr>
          <a:xfrm>
            <a:off x="625435" y="361114"/>
            <a:ext cx="3317172" cy="658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65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Introduzione</a:t>
            </a:r>
            <a:endParaRPr lang="it-IT" sz="4650" noProof="0" dirty="0"/>
          </a:p>
        </p:txBody>
      </p:sp>
      <p:sp>
        <p:nvSpPr>
          <p:cNvPr id="3" name="Text 1"/>
          <p:cNvSpPr/>
          <p:nvPr/>
        </p:nvSpPr>
        <p:spPr>
          <a:xfrm>
            <a:off x="625435" y="1592052"/>
            <a:ext cx="4935106" cy="506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it-IT" sz="36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Problema</a:t>
            </a:r>
            <a:endParaRPr lang="it-IT" sz="3600" noProof="0" dirty="0"/>
          </a:p>
        </p:txBody>
      </p:sp>
      <p:sp>
        <p:nvSpPr>
          <p:cNvPr id="5" name="Text 3"/>
          <p:cNvSpPr/>
          <p:nvPr/>
        </p:nvSpPr>
        <p:spPr>
          <a:xfrm>
            <a:off x="8090191" y="1511712"/>
            <a:ext cx="6244709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3200" b="1" noProof="0" dirty="0" err="1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Simulated</a:t>
            </a: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r>
              <a:rPr lang="it-IT" sz="3200" b="1" noProof="0" dirty="0" err="1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Annealing</a:t>
            </a:r>
            <a:endParaRPr lang="it-IT" sz="3200" noProof="0" dirty="0"/>
          </a:p>
        </p:txBody>
      </p:sp>
      <p:sp>
        <p:nvSpPr>
          <p:cNvPr id="6" name="Text 4"/>
          <p:cNvSpPr/>
          <p:nvPr/>
        </p:nvSpPr>
        <p:spPr>
          <a:xfrm>
            <a:off x="8090191" y="2111008"/>
            <a:ext cx="6244709" cy="2228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it-IT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 affrontare questa sfida, si è implementato un algoritmo di ottimizzazione basato sulla tecnica del </a:t>
            </a:r>
            <a:r>
              <a:rPr lang="it-IT" b="1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simulated</a:t>
            </a:r>
            <a:r>
              <a:rPr lang="it-IT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it-IT" b="1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annealing</a:t>
            </a:r>
            <a:r>
              <a:rPr lang="it-IT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in cui si analizzano le componenti energetiche fondamentali:</a:t>
            </a:r>
            <a:r>
              <a:rPr lang="it-IT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rama-energy, </a:t>
            </a:r>
            <a:r>
              <a:rPr lang="it-IT" b="1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hydrophobic</a:t>
            </a:r>
            <a:r>
              <a:rPr lang="it-IT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-energy, </a:t>
            </a:r>
            <a:r>
              <a:rPr lang="it-IT" b="1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electrostatic</a:t>
            </a:r>
            <a:r>
              <a:rPr lang="it-IT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-energy e </a:t>
            </a:r>
            <a:r>
              <a:rPr lang="it-IT" b="1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packing</a:t>
            </a:r>
            <a:r>
              <a:rPr lang="it-IT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-energy</a:t>
            </a:r>
            <a:r>
              <a:rPr lang="it-IT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it-IT" b="1" noProof="0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9BFB70FA-1183-F3C5-C3EE-EB93879796AC}"/>
              </a:ext>
            </a:extLst>
          </p:cNvPr>
          <p:cNvSpPr/>
          <p:nvPr/>
        </p:nvSpPr>
        <p:spPr>
          <a:xfrm>
            <a:off x="12694721" y="7766987"/>
            <a:ext cx="1840675" cy="450203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EA739FD-41DD-D5FF-1980-265819D1744A}"/>
              </a:ext>
            </a:extLst>
          </p:cNvPr>
          <p:cNvSpPr txBox="1"/>
          <p:nvPr/>
        </p:nvSpPr>
        <p:spPr>
          <a:xfrm>
            <a:off x="625436" y="2111008"/>
            <a:ext cx="6974086" cy="2228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ts val="2850"/>
              </a:lnSpc>
              <a:buNone/>
            </a:pPr>
            <a:r>
              <a:rPr lang="it-IT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</a:t>
            </a:r>
            <a:r>
              <a:rPr lang="it-IT" sz="18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’attività progettuale si è focalizzata sul problema della </a:t>
            </a:r>
            <a:r>
              <a:rPr lang="it-IT" sz="180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predizione della struttura terziaria delle proteine</a:t>
            </a:r>
            <a:r>
              <a:rPr lang="it-IT" sz="18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</a:t>
            </a:r>
          </a:p>
          <a:p>
            <a:pPr marL="0" indent="0">
              <a:lnSpc>
                <a:spcPts val="2850"/>
              </a:lnSpc>
              <a:buNone/>
            </a:pPr>
            <a:r>
              <a:rPr lang="it-IT" sz="18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formalizzato sotto forma del calcolo dei </a:t>
            </a:r>
            <a:r>
              <a:rPr lang="it-IT" sz="180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vettori angolari φ e ψ</a:t>
            </a:r>
            <a:r>
              <a:rPr lang="it-IT" sz="18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per una data sequenza di amminoacidi, in</a:t>
            </a:r>
          </a:p>
          <a:p>
            <a:pPr marL="0" indent="0">
              <a:lnSpc>
                <a:spcPts val="2850"/>
              </a:lnSpc>
              <a:buNone/>
            </a:pPr>
            <a:r>
              <a:rPr lang="it-IT" sz="18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modo tale da </a:t>
            </a:r>
            <a:r>
              <a:rPr lang="it-IT" sz="180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minimizzare l’energia</a:t>
            </a:r>
            <a:r>
              <a:rPr lang="it-IT" sz="18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complessiva del sistema.</a:t>
            </a:r>
            <a:endParaRPr lang="it-IT" sz="1800" noProof="0" dirty="0"/>
          </a:p>
          <a:p>
            <a:endParaRPr lang="it-IT" dirty="0"/>
          </a:p>
        </p:txBody>
      </p:sp>
      <p:sp>
        <p:nvSpPr>
          <p:cNvPr id="10" name="Text 1">
            <a:extLst>
              <a:ext uri="{FF2B5EF4-FFF2-40B4-BE49-F238E27FC236}">
                <a16:creationId xmlns:a16="http://schemas.microsoft.com/office/drawing/2014/main" id="{91A4A447-3951-9376-23F0-44CD978CD6ED}"/>
              </a:ext>
            </a:extLst>
          </p:cNvPr>
          <p:cNvSpPr/>
          <p:nvPr/>
        </p:nvSpPr>
        <p:spPr>
          <a:xfrm>
            <a:off x="6279079" y="5104953"/>
            <a:ext cx="2072242" cy="506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it-IT" sz="36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Obbiettivo</a:t>
            </a:r>
            <a:endParaRPr lang="it-IT" sz="3600" noProof="0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A3FFF1A-D12D-85F6-0DA0-2626F8ABFE79}"/>
              </a:ext>
            </a:extLst>
          </p:cNvPr>
          <p:cNvSpPr txBox="1"/>
          <p:nvPr/>
        </p:nvSpPr>
        <p:spPr>
          <a:xfrm>
            <a:off x="1841187" y="5568671"/>
            <a:ext cx="1147105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Inter" panose="020B0604020202020204" charset="0"/>
                <a:ea typeface="Inter" panose="020B0604020202020204" charset="0"/>
              </a:rPr>
              <a:t>Implementazione dell’algoritmo in </a:t>
            </a:r>
            <a:r>
              <a:rPr lang="it-IT" sz="2000" b="1" dirty="0">
                <a:latin typeface="Inter" panose="020B0604020202020204" charset="0"/>
                <a:ea typeface="Inter" panose="020B0604020202020204" charset="0"/>
              </a:rPr>
              <a:t>linguaggio C</a:t>
            </a:r>
            <a:r>
              <a:rPr lang="it-IT" sz="2000" dirty="0">
                <a:latin typeface="Inter" panose="020B0604020202020204" charset="0"/>
                <a:ea typeface="Inter" panose="020B0604020202020204" charset="0"/>
              </a:rPr>
              <a:t> ed </a:t>
            </a:r>
            <a:r>
              <a:rPr lang="it-IT" sz="2000" b="1" dirty="0">
                <a:latin typeface="Inter" panose="020B0604020202020204" charset="0"/>
                <a:ea typeface="Inter" panose="020B0604020202020204" charset="0"/>
              </a:rPr>
              <a:t>ottimizzarla</a:t>
            </a:r>
            <a:r>
              <a:rPr lang="it-IT" sz="2000" dirty="0">
                <a:latin typeface="Inter" panose="020B0604020202020204" charset="0"/>
                <a:ea typeface="Inter" panose="020B0604020202020204" charset="0"/>
              </a:rPr>
              <a:t> attraverso l’uso del linguaggio assembly e delle sue estensioni per l’utilizzo di istruzioni SIMD: </a:t>
            </a:r>
            <a:r>
              <a:rPr lang="it-IT" sz="2000" b="1" dirty="0">
                <a:latin typeface="Inter" panose="020B0604020202020204" charset="0"/>
                <a:ea typeface="Inter" panose="020B0604020202020204" charset="0"/>
              </a:rPr>
              <a:t>SSE</a:t>
            </a:r>
            <a:r>
              <a:rPr lang="it-IT" sz="2000" dirty="0">
                <a:latin typeface="Inter" panose="020B0604020202020204" charset="0"/>
                <a:ea typeface="Inter" panose="020B0604020202020204" charset="0"/>
              </a:rPr>
              <a:t> e </a:t>
            </a:r>
            <a:r>
              <a:rPr lang="it-IT" sz="2000" b="1" dirty="0">
                <a:latin typeface="Inter" panose="020B0604020202020204" charset="0"/>
                <a:ea typeface="Inter" panose="020B0604020202020204" charset="0"/>
              </a:rPr>
              <a:t>AVX</a:t>
            </a:r>
            <a:r>
              <a:rPr lang="it-IT" sz="2000" dirty="0">
                <a:latin typeface="Inter" panose="020B0604020202020204" charset="0"/>
                <a:ea typeface="Inter" panose="020B0604020202020204" charset="0"/>
              </a:rPr>
              <a:t>, con l’aggiunta delle tecniche di ottimizzazione viste durante il corso. Nello specifico si sono realizzate una versione per l’</a:t>
            </a:r>
            <a:r>
              <a:rPr lang="it-IT" sz="2000" b="1" dirty="0">
                <a:latin typeface="Inter" panose="020B0604020202020204" charset="0"/>
                <a:ea typeface="Inter" panose="020B0604020202020204" charset="0"/>
              </a:rPr>
              <a:t>architettura x86-32+SSE</a:t>
            </a:r>
            <a:r>
              <a:rPr lang="it-IT" sz="2000" dirty="0">
                <a:latin typeface="Inter" panose="020B0604020202020204" charset="0"/>
                <a:ea typeface="Inter" panose="020B0604020202020204" charset="0"/>
              </a:rPr>
              <a:t> ed una seconda versione per l’architettura </a:t>
            </a:r>
            <a:r>
              <a:rPr lang="it-IT" sz="2000" b="1" dirty="0">
                <a:latin typeface="Inter" panose="020B0604020202020204" charset="0"/>
                <a:ea typeface="Inter" panose="020B0604020202020204" charset="0"/>
              </a:rPr>
              <a:t>x86-64+AVX</a:t>
            </a:r>
            <a:r>
              <a:rPr lang="it-IT" sz="2000" dirty="0">
                <a:latin typeface="Inter" panose="020B0604020202020204" charset="0"/>
                <a:ea typeface="Inter" panose="020B0604020202020204" charset="0"/>
              </a:rPr>
              <a:t>, con una variante della versione x86-64+AVX basata su </a:t>
            </a:r>
            <a:r>
              <a:rPr lang="it-IT" sz="2000" b="1" dirty="0" err="1">
                <a:latin typeface="Inter" panose="020B0604020202020204" charset="0"/>
                <a:ea typeface="Inter" panose="020B0604020202020204" charset="0"/>
              </a:rPr>
              <a:t>OpenMP</a:t>
            </a:r>
            <a:r>
              <a:rPr lang="it-IT" sz="2000" dirty="0">
                <a:latin typeface="Inter" panose="020B0604020202020204" charset="0"/>
                <a:ea typeface="Inter" panose="020B0604020202020204" charset="0"/>
              </a:rPr>
              <a:t>.</a:t>
            </a:r>
            <a:endParaRPr lang="it-IT" sz="2000" b="1" dirty="0">
              <a:latin typeface="Inter" panose="020B0604020202020204" charset="0"/>
              <a:ea typeface="Inter" panose="020B060402020202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511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0334" y="2878455"/>
            <a:ext cx="8927663" cy="722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50"/>
              </a:lnSpc>
              <a:buNone/>
            </a:pPr>
            <a:r>
              <a:rPr lang="it-IT" sz="45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Implementazione in Linguaggio C</a:t>
            </a:r>
            <a:endParaRPr lang="it-IT" sz="4500" noProof="0" dirty="0"/>
          </a:p>
        </p:txBody>
      </p:sp>
      <p:sp>
        <p:nvSpPr>
          <p:cNvPr id="4" name="Shape 1"/>
          <p:cNvSpPr/>
          <p:nvPr/>
        </p:nvSpPr>
        <p:spPr>
          <a:xfrm>
            <a:off x="475963" y="4004905"/>
            <a:ext cx="495181" cy="49518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it-IT" noProof="0" dirty="0"/>
          </a:p>
        </p:txBody>
      </p:sp>
      <p:sp>
        <p:nvSpPr>
          <p:cNvPr id="5" name="Text 2"/>
          <p:cNvSpPr/>
          <p:nvPr/>
        </p:nvSpPr>
        <p:spPr>
          <a:xfrm>
            <a:off x="649318" y="4079081"/>
            <a:ext cx="14835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it-IT" sz="27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it-IT" sz="2700" noProof="0" dirty="0"/>
          </a:p>
        </p:txBody>
      </p:sp>
      <p:sp>
        <p:nvSpPr>
          <p:cNvPr id="6" name="Text 3"/>
          <p:cNvSpPr/>
          <p:nvPr/>
        </p:nvSpPr>
        <p:spPr>
          <a:xfrm>
            <a:off x="1005659" y="4004905"/>
            <a:ext cx="288881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it-IT" sz="225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Sviluppo del Codice</a:t>
            </a:r>
            <a:endParaRPr lang="it-IT" sz="2250" noProof="0" dirty="0"/>
          </a:p>
        </p:txBody>
      </p:sp>
      <p:sp>
        <p:nvSpPr>
          <p:cNvPr id="7" name="Text 4"/>
          <p:cNvSpPr/>
          <p:nvPr/>
        </p:nvSpPr>
        <p:spPr>
          <a:xfrm>
            <a:off x="382523" y="4800415"/>
            <a:ext cx="4051683" cy="27511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50"/>
              </a:lnSpc>
            </a:pP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Inizialmente, l'algoritmo è stato implementato in linguaggio C, offrendo una base per la risoluzione del problema, facendo da </a:t>
            </a:r>
            <a:r>
              <a:rPr lang="it-IT" sz="200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punto di riferimento</a:t>
            </a: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per le successive ottimizzazioni.</a:t>
            </a:r>
          </a:p>
        </p:txBody>
      </p:sp>
      <p:sp>
        <p:nvSpPr>
          <p:cNvPr id="8" name="Shape 5"/>
          <p:cNvSpPr/>
          <p:nvPr/>
        </p:nvSpPr>
        <p:spPr>
          <a:xfrm>
            <a:off x="4932716" y="4004905"/>
            <a:ext cx="495181" cy="49518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it-IT" noProof="0" dirty="0"/>
          </a:p>
        </p:txBody>
      </p:sp>
      <p:sp>
        <p:nvSpPr>
          <p:cNvPr id="9" name="Text 6"/>
          <p:cNvSpPr/>
          <p:nvPr/>
        </p:nvSpPr>
        <p:spPr>
          <a:xfrm>
            <a:off x="5082021" y="4079081"/>
            <a:ext cx="196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it-IT" sz="27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it-IT" sz="2700" noProof="0" dirty="0"/>
          </a:p>
        </p:txBody>
      </p:sp>
      <p:sp>
        <p:nvSpPr>
          <p:cNvPr id="11" name="Text 8"/>
          <p:cNvSpPr/>
          <p:nvPr/>
        </p:nvSpPr>
        <p:spPr>
          <a:xfrm>
            <a:off x="4932833" y="4858941"/>
            <a:ext cx="4216599" cy="2113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it-IT" sz="1700" noProof="0" dirty="0"/>
          </a:p>
        </p:txBody>
      </p:sp>
      <p:sp>
        <p:nvSpPr>
          <p:cNvPr id="12" name="Shape 9"/>
          <p:cNvSpPr/>
          <p:nvPr/>
        </p:nvSpPr>
        <p:spPr>
          <a:xfrm>
            <a:off x="9632338" y="4004905"/>
            <a:ext cx="495181" cy="49518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it-IT" noProof="0" dirty="0"/>
          </a:p>
        </p:txBody>
      </p:sp>
      <p:sp>
        <p:nvSpPr>
          <p:cNvPr id="13" name="Text 10"/>
          <p:cNvSpPr/>
          <p:nvPr/>
        </p:nvSpPr>
        <p:spPr>
          <a:xfrm>
            <a:off x="9781762" y="4079081"/>
            <a:ext cx="19621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it-IT" sz="27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it-IT" sz="2700" noProof="0" dirty="0"/>
          </a:p>
        </p:txBody>
      </p:sp>
      <p:sp>
        <p:nvSpPr>
          <p:cNvPr id="14" name="Text 11"/>
          <p:cNvSpPr/>
          <p:nvPr/>
        </p:nvSpPr>
        <p:spPr>
          <a:xfrm>
            <a:off x="10259433" y="4004905"/>
            <a:ext cx="3480316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it-IT" sz="225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Rappresentazione dei Dati</a:t>
            </a:r>
            <a:endParaRPr lang="it-IT" sz="2250" noProof="0" dirty="0"/>
          </a:p>
        </p:txBody>
      </p:sp>
      <p:sp>
        <p:nvSpPr>
          <p:cNvPr id="15" name="Text 12"/>
          <p:cNvSpPr/>
          <p:nvPr/>
        </p:nvSpPr>
        <p:spPr>
          <a:xfrm>
            <a:off x="9565307" y="4787247"/>
            <a:ext cx="5232114" cy="2113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 sono sviluppate due versioni:</a:t>
            </a:r>
          </a:p>
          <a:p>
            <a:pPr marL="285750" indent="-285750">
              <a:lnSpc>
                <a:spcPts val="2750"/>
              </a:lnSpc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32 bit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con valori </a:t>
            </a:r>
            <a:r>
              <a:rPr lang="it-IT" sz="20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float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(precisione singola)</a:t>
            </a:r>
          </a:p>
          <a:p>
            <a:pPr marL="285750" indent="-285750">
              <a:lnSpc>
                <a:spcPts val="2750"/>
              </a:lnSpc>
              <a:buFont typeface="Arial" panose="020B0604020202020204" pitchFamily="34" charset="0"/>
              <a:buChar char="•"/>
            </a:pPr>
            <a:r>
              <a:rPr lang="it-IT" sz="200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64 bit</a:t>
            </a: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 valori </a:t>
            </a:r>
            <a:r>
              <a:rPr lang="it-IT" sz="20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double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(precisione doppia)</a:t>
            </a:r>
          </a:p>
          <a:p>
            <a:pPr>
              <a:lnSpc>
                <a:spcPts val="2750"/>
              </a:lnSpc>
            </a:pP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</a:t>
            </a: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rappresentazione delle matrici è stata fatta secondo un approccio </a:t>
            </a:r>
            <a:r>
              <a:rPr lang="it-IT" sz="2000" b="1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row</a:t>
            </a:r>
            <a:r>
              <a:rPr lang="it-IT" sz="200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-major-</a:t>
            </a:r>
            <a:r>
              <a:rPr lang="it-IT" sz="2000" b="1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order</a:t>
            </a: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per garantire un accesso alla memoria efficiente.</a:t>
            </a:r>
            <a:endParaRPr lang="it-IT" sz="2000" noProof="0" dirty="0"/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E031FBBD-1726-8B0C-FEDF-DA2E653C9285}"/>
              </a:ext>
            </a:extLst>
          </p:cNvPr>
          <p:cNvSpPr/>
          <p:nvPr/>
        </p:nvSpPr>
        <p:spPr>
          <a:xfrm>
            <a:off x="12849100" y="7742712"/>
            <a:ext cx="1781299" cy="454092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17" name="Text 4">
            <a:extLst>
              <a:ext uri="{FF2B5EF4-FFF2-40B4-BE49-F238E27FC236}">
                <a16:creationId xmlns:a16="http://schemas.microsoft.com/office/drawing/2014/main" id="{6B063BD5-CB55-63D7-A84D-3A2158815DF4}"/>
              </a:ext>
            </a:extLst>
          </p:cNvPr>
          <p:cNvSpPr/>
          <p:nvPr/>
        </p:nvSpPr>
        <p:spPr>
          <a:xfrm>
            <a:off x="4803538" y="4801077"/>
            <a:ext cx="4392437" cy="2539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50"/>
              </a:lnSpc>
            </a:pP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Nell’implementazione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ai fini di una corretta risoluzione del problema, oltre ai metodi descritti nello pseudo-codice della traccia di progetto, sono stati aggiunti i seguenti metodi: </a:t>
            </a:r>
            <a:r>
              <a:rPr lang="it-IT" sz="20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prodotto scalare, seno, cose, </a:t>
            </a:r>
            <a:r>
              <a:rPr lang="it-IT" sz="2000" b="1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get_C_alpha</a:t>
            </a:r>
            <a:r>
              <a:rPr lang="it-IT" sz="20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norma, prodotto matriciale, distanza euclidea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</a:t>
            </a:r>
            <a:endParaRPr lang="it-IT" sz="2000" noProof="0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7281481B-79BA-2595-FC4F-F72AC5F66BBF}"/>
              </a:ext>
            </a:extLst>
          </p:cNvPr>
          <p:cNvSpPr txBox="1"/>
          <p:nvPr/>
        </p:nvSpPr>
        <p:spPr>
          <a:xfrm>
            <a:off x="5175585" y="3844083"/>
            <a:ext cx="398441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250" b="1" dirty="0">
                <a:latin typeface="Petrona Bold"/>
              </a:rPr>
              <a:t>Metodi aggiunti per la risoluzione del problema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659"/>
            <a:ext cx="7447685" cy="1753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65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Ottimizzazioni in Linguaggio</a:t>
            </a:r>
          </a:p>
          <a:p>
            <a:pPr marL="0" indent="0">
              <a:lnSpc>
                <a:spcPts val="5850"/>
              </a:lnSpc>
              <a:buNone/>
            </a:pPr>
            <a:r>
              <a:rPr lang="it-IT" sz="465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Assembly</a:t>
            </a:r>
            <a:endParaRPr lang="it-IT" sz="4650" noProof="0" dirty="0"/>
          </a:p>
        </p:txBody>
      </p:sp>
      <p:sp>
        <p:nvSpPr>
          <p:cNvPr id="3" name="Text 1"/>
          <p:cNvSpPr/>
          <p:nvPr/>
        </p:nvSpPr>
        <p:spPr>
          <a:xfrm>
            <a:off x="793790" y="4114800"/>
            <a:ext cx="5678262" cy="4979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SSE (Streaming SIMD Extension)</a:t>
            </a:r>
            <a:endParaRPr lang="it-IT" sz="3200" noProof="0" dirty="0"/>
          </a:p>
        </p:txBody>
      </p:sp>
      <p:sp>
        <p:nvSpPr>
          <p:cNvPr id="4" name="Text 2"/>
          <p:cNvSpPr/>
          <p:nvPr/>
        </p:nvSpPr>
        <p:spPr>
          <a:xfrm>
            <a:off x="793790" y="2078073"/>
            <a:ext cx="744768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Il linguaggio Assembly è stato impiegato per </a:t>
            </a:r>
            <a:r>
              <a:rPr lang="it-IT" sz="200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ottimizzare le prestazioni</a:t>
            </a: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del codice attraverso l'utilizzo delle estensioni SSE e AVX, le quali introducono nuove istruzioni al repertorio consentendo di</a:t>
            </a:r>
            <a:r>
              <a:rPr lang="it-IT" sz="200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eseguire operazioni su set di dati in parallelo</a:t>
            </a: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it-IT" sz="1750" noProof="0" dirty="0"/>
          </a:p>
        </p:txBody>
      </p:sp>
      <p:sp>
        <p:nvSpPr>
          <p:cNvPr id="5" name="Text 3"/>
          <p:cNvSpPr/>
          <p:nvPr/>
        </p:nvSpPr>
        <p:spPr>
          <a:xfrm>
            <a:off x="8239079" y="4114800"/>
            <a:ext cx="5967351" cy="347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AVX (Advanced </a:t>
            </a:r>
            <a:r>
              <a:rPr lang="it-IT" sz="3200" b="1" noProof="0" dirty="0" err="1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Vector</a:t>
            </a: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r>
              <a:rPr lang="it-IT" sz="3200" b="1" noProof="0" dirty="0" err="1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eXtension</a:t>
            </a: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)</a:t>
            </a:r>
            <a:endParaRPr lang="it-IT" sz="3200" noProof="0" dirty="0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6A84E08B-0F90-9DDE-7C8E-E0AB3A0F7A41}"/>
              </a:ext>
            </a:extLst>
          </p:cNvPr>
          <p:cNvSpPr/>
          <p:nvPr/>
        </p:nvSpPr>
        <p:spPr>
          <a:xfrm>
            <a:off x="12490443" y="7255824"/>
            <a:ext cx="2078182" cy="855023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pic>
        <p:nvPicPr>
          <p:cNvPr id="13" name="Immagine 12" descr="Immagine che contiene testo, schermata&#10;&#10;Descrizione generata automaticamente">
            <a:extLst>
              <a:ext uri="{FF2B5EF4-FFF2-40B4-BE49-F238E27FC236}">
                <a16:creationId xmlns:a16="http://schemas.microsoft.com/office/drawing/2014/main" id="{2057E56A-AE4F-0C18-474E-2CDF5C8DD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356" y="413692"/>
            <a:ext cx="4576764" cy="3051177"/>
          </a:xfrm>
          <a:prstGeom prst="rect">
            <a:avLst/>
          </a:prstGeom>
        </p:spPr>
      </p:pic>
      <p:sp>
        <p:nvSpPr>
          <p:cNvPr id="14" name="Text 4">
            <a:extLst>
              <a:ext uri="{FF2B5EF4-FFF2-40B4-BE49-F238E27FC236}">
                <a16:creationId xmlns:a16="http://schemas.microsoft.com/office/drawing/2014/main" id="{2DE273D1-3625-DC35-0A2B-C32D3EE130A4}"/>
              </a:ext>
            </a:extLst>
          </p:cNvPr>
          <p:cNvSpPr/>
          <p:nvPr/>
        </p:nvSpPr>
        <p:spPr>
          <a:xfrm>
            <a:off x="793790" y="4674048"/>
            <a:ext cx="6244709" cy="396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L'estensione </a:t>
            </a:r>
            <a:r>
              <a:rPr lang="it-IT" sz="175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SSE</a:t>
            </a: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ci ha permesso di lavorare con i numeri in virgola mobile parallelizzando il calcolo sui dati grazie alle istruzioni del repertorio ed all’utilizzo dei registri XMM Tenendo conto che i registri </a:t>
            </a:r>
            <a:r>
              <a:rPr lang="it-IT" sz="175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XMM</a:t>
            </a: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hanno una dimensione di 128 bit è stato possibile lavorare con 4 valori </a:t>
            </a:r>
            <a:r>
              <a:rPr lang="it-IT" sz="175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float</a:t>
            </a:r>
          </a:p>
          <a:p>
            <a:pPr marL="0" indent="0">
              <a:lnSpc>
                <a:spcPts val="2850"/>
              </a:lnSpc>
              <a:buNone/>
            </a:pP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contemporaneamente utilizzando le istruzioni </a:t>
            </a:r>
            <a:r>
              <a:rPr lang="it-IT" sz="175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PS (Packet Single)</a:t>
            </a: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</a:t>
            </a:r>
            <a:r>
              <a:rPr lang="it-I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</a:t>
            </a:r>
            <a:r>
              <a:rPr lang="it-IT" sz="175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</a:t>
            </a: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caso in cui fosse stato necessario considerare solo i 32 bit meno significativi dei registri si sono utilizzate le istruzioni </a:t>
            </a:r>
            <a:r>
              <a:rPr lang="it-IT" sz="175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SS (Scalar Single).</a:t>
            </a:r>
            <a:endParaRPr lang="it-IT" sz="1750" b="1" noProof="0" dirty="0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989FAE72-BBC4-455A-F050-92AD1E1479C3}"/>
              </a:ext>
            </a:extLst>
          </p:cNvPr>
          <p:cNvSpPr/>
          <p:nvPr/>
        </p:nvSpPr>
        <p:spPr>
          <a:xfrm>
            <a:off x="8021485" y="4637485"/>
            <a:ext cx="6244709" cy="396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L'estensione </a:t>
            </a:r>
            <a:r>
              <a:rPr lang="it-IT" sz="175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AVX</a:t>
            </a: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ci ha permesso di lavorare con i numeri in virgola mobile parallelizzando il calcolo sui dati grazie alle istruzioni del repertorio ed all’utilizzo dei registri YMM Tenendo conto che i registri </a:t>
            </a:r>
            <a:r>
              <a:rPr lang="it-IT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</a:t>
            </a:r>
            <a:r>
              <a:rPr lang="it-IT" sz="175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MM</a:t>
            </a: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hanno una dimensione di 256 bit è stato possibile lavorare con 4 valori </a:t>
            </a:r>
            <a:r>
              <a:rPr lang="it-IT" sz="175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double</a:t>
            </a:r>
            <a:endParaRPr lang="it-IT" sz="1750" noProof="0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contemporaneamente utilizzando le istruzioni </a:t>
            </a:r>
            <a:r>
              <a:rPr lang="it-IT" sz="175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PD (Packet Double)</a:t>
            </a: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</a:t>
            </a:r>
            <a:r>
              <a:rPr lang="it-I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</a:t>
            </a:r>
            <a:r>
              <a:rPr lang="it-IT" sz="175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</a:t>
            </a: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caso in cui fosse stato necessario considerare solo i 64 bit meno significativi dei registri si sono utilizzate le istruzioni </a:t>
            </a:r>
            <a:r>
              <a:rPr lang="it-IT" sz="175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SD (Scalar Double).</a:t>
            </a:r>
            <a:endParaRPr lang="it-IT" sz="1750" b="1" noProof="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667583"/>
            <a:ext cx="7380684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65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Tecniche di Ottimizzazione</a:t>
            </a:r>
            <a:endParaRPr lang="it-IT" sz="4650" noProof="0" dirty="0"/>
          </a:p>
        </p:txBody>
      </p:sp>
      <p:sp>
        <p:nvSpPr>
          <p:cNvPr id="4" name="Shape 1"/>
          <p:cNvSpPr/>
          <p:nvPr/>
        </p:nvSpPr>
        <p:spPr>
          <a:xfrm>
            <a:off x="793790" y="1752005"/>
            <a:ext cx="3664863" cy="3517344"/>
          </a:xfrm>
          <a:prstGeom prst="roundRect">
            <a:avLst>
              <a:gd name="adj" fmla="val 270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it-IT" noProof="0" dirty="0"/>
          </a:p>
        </p:txBody>
      </p:sp>
      <p:sp>
        <p:nvSpPr>
          <p:cNvPr id="5" name="Text 2"/>
          <p:cNvSpPr/>
          <p:nvPr/>
        </p:nvSpPr>
        <p:spPr>
          <a:xfrm>
            <a:off x="1028224" y="188809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24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Code </a:t>
            </a:r>
            <a:r>
              <a:rPr lang="it-IT" sz="2400" b="1" noProof="0" dirty="0" err="1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Vectorization</a:t>
            </a:r>
            <a:endParaRPr lang="it-IT" sz="2400" noProof="0" dirty="0"/>
          </a:p>
        </p:txBody>
      </p:sp>
      <p:sp>
        <p:nvSpPr>
          <p:cNvPr id="6" name="Text 3"/>
          <p:cNvSpPr/>
          <p:nvPr/>
        </p:nvSpPr>
        <p:spPr>
          <a:xfrm>
            <a:off x="1028224" y="2494598"/>
            <a:ext cx="3195995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code </a:t>
            </a:r>
            <a:r>
              <a:rPr lang="it-IT" sz="175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vectorization</a:t>
            </a: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ci ha consentito di eseguire operazioni in parallelo su blocchi di dati, in modo indipendente tra loro, ed accelerando l'esecuzione.</a:t>
            </a:r>
            <a:endParaRPr lang="it-IT" sz="1750" noProof="0" dirty="0"/>
          </a:p>
        </p:txBody>
      </p:sp>
      <p:sp>
        <p:nvSpPr>
          <p:cNvPr id="7" name="Shape 4"/>
          <p:cNvSpPr/>
          <p:nvPr/>
        </p:nvSpPr>
        <p:spPr>
          <a:xfrm>
            <a:off x="4685467" y="1752005"/>
            <a:ext cx="3664863" cy="3517344"/>
          </a:xfrm>
          <a:prstGeom prst="roundRect">
            <a:avLst>
              <a:gd name="adj" fmla="val 270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it-IT" noProof="0" dirty="0"/>
          </a:p>
        </p:txBody>
      </p:sp>
      <p:sp>
        <p:nvSpPr>
          <p:cNvPr id="8" name="Text 5"/>
          <p:cNvSpPr/>
          <p:nvPr/>
        </p:nvSpPr>
        <p:spPr>
          <a:xfrm>
            <a:off x="4919901" y="188809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24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Loop </a:t>
            </a:r>
            <a:r>
              <a:rPr lang="it-IT" sz="2400" b="1" noProof="0" dirty="0" err="1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Unrolling</a:t>
            </a:r>
            <a:endParaRPr lang="it-IT" sz="2400" noProof="0" dirty="0"/>
          </a:p>
        </p:txBody>
      </p:sp>
      <p:sp>
        <p:nvSpPr>
          <p:cNvPr id="9" name="Text 6"/>
          <p:cNvSpPr/>
          <p:nvPr/>
        </p:nvSpPr>
        <p:spPr>
          <a:xfrm>
            <a:off x="4919901" y="2494598"/>
            <a:ext cx="3195995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Il loop </a:t>
            </a:r>
            <a:r>
              <a:rPr lang="it-IT" sz="175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unrolling</a:t>
            </a:r>
            <a:r>
              <a:rPr lang="it-I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ci ha permesso</a:t>
            </a: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 eseguire più istruzioni all'interno di una singola iterazione del ciclo, diminuendo il numero di istruzioni ed aumentando l'efficienza.</a:t>
            </a:r>
            <a:endParaRPr lang="it-IT" sz="1750" noProof="0" dirty="0"/>
          </a:p>
        </p:txBody>
      </p:sp>
      <p:sp>
        <p:nvSpPr>
          <p:cNvPr id="10" name="Shape 7"/>
          <p:cNvSpPr/>
          <p:nvPr/>
        </p:nvSpPr>
        <p:spPr>
          <a:xfrm>
            <a:off x="793790" y="5496163"/>
            <a:ext cx="7556421" cy="2065734"/>
          </a:xfrm>
          <a:prstGeom prst="roundRect">
            <a:avLst>
              <a:gd name="adj" fmla="val 46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it-IT" noProof="0" dirty="0"/>
          </a:p>
        </p:txBody>
      </p:sp>
      <p:sp>
        <p:nvSpPr>
          <p:cNvPr id="11" name="Text 8"/>
          <p:cNvSpPr/>
          <p:nvPr/>
        </p:nvSpPr>
        <p:spPr>
          <a:xfrm>
            <a:off x="1028343" y="5592451"/>
            <a:ext cx="3797498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24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Ottimizzazioni Cache-</a:t>
            </a:r>
            <a:r>
              <a:rPr lang="it-IT" sz="2400" b="1" noProof="0" dirty="0" err="1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based</a:t>
            </a:r>
            <a:endParaRPr lang="it-IT" sz="2400" noProof="0" dirty="0"/>
          </a:p>
        </p:txBody>
      </p:sp>
      <p:sp>
        <p:nvSpPr>
          <p:cNvPr id="12" name="Text 9"/>
          <p:cNvSpPr/>
          <p:nvPr/>
        </p:nvSpPr>
        <p:spPr>
          <a:xfrm>
            <a:off x="1028343" y="6039057"/>
            <a:ext cx="7087553" cy="1557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 ottimizzazioni cache-</a:t>
            </a:r>
            <a:r>
              <a:rPr lang="it-IT" sz="175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based</a:t>
            </a: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sfruttano i principi di località degli accessi </a:t>
            </a:r>
            <a:r>
              <a:rPr lang="it-I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delle</a:t>
            </a: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memorie cache. I dati sono stati organizzati in modo tale sfruttare le memorie cache e migliorare la velocità di accesso, riducendo i tempi d’accesso ai dati.</a:t>
            </a:r>
            <a:endParaRPr lang="it-IT" sz="1750" noProof="0" dirty="0"/>
          </a:p>
        </p:txBody>
      </p:sp>
      <p:pic>
        <p:nvPicPr>
          <p:cNvPr id="14" name="Immagine 13" descr="Immagine che contiene schermata, arte, circuito&#10;&#10;Descrizione generata automaticamente">
            <a:extLst>
              <a:ext uri="{FF2B5EF4-FFF2-40B4-BE49-F238E27FC236}">
                <a16:creationId xmlns:a16="http://schemas.microsoft.com/office/drawing/2014/main" id="{0B0B8447-2023-DE5F-A834-0BAA94C227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8390" y="0"/>
            <a:ext cx="495201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FA236D1-A133-A183-58A5-E7DDB2174FBA}"/>
              </a:ext>
            </a:extLst>
          </p:cNvPr>
          <p:cNvSpPr/>
          <p:nvPr/>
        </p:nvSpPr>
        <p:spPr>
          <a:xfrm>
            <a:off x="688769" y="449832"/>
            <a:ext cx="831272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Procedure Assembly (1/4): rama</a:t>
            </a:r>
            <a:endParaRPr lang="it-IT" sz="4400" noProof="0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476ABB6D-E63F-F120-CB84-1201F867730A}"/>
              </a:ext>
            </a:extLst>
          </p:cNvPr>
          <p:cNvSpPr/>
          <p:nvPr/>
        </p:nvSpPr>
        <p:spPr>
          <a:xfrm>
            <a:off x="12742223" y="7778338"/>
            <a:ext cx="1826402" cy="332510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C981033F-371A-2618-AA6C-4799D76CE15C}"/>
              </a:ext>
            </a:extLst>
          </p:cNvPr>
          <p:cNvSpPr/>
          <p:nvPr/>
        </p:nvSpPr>
        <p:spPr>
          <a:xfrm>
            <a:off x="2197863" y="1453270"/>
            <a:ext cx="2660073" cy="734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Versione 32 bit</a:t>
            </a:r>
            <a:endParaRPr lang="it-IT" sz="3200" noProof="0" dirty="0"/>
          </a:p>
        </p:txBody>
      </p:sp>
      <p:pic>
        <p:nvPicPr>
          <p:cNvPr id="6" name="Immagine 5" descr="Immagine che contiene testo, schermata, software, Software multimediale&#10;&#10;Descrizione generata automaticamente">
            <a:extLst>
              <a:ext uri="{FF2B5EF4-FFF2-40B4-BE49-F238E27FC236}">
                <a16:creationId xmlns:a16="http://schemas.microsoft.com/office/drawing/2014/main" id="{5FD30042-B355-FF76-F010-5C6733AE9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827" y="1820677"/>
            <a:ext cx="4570146" cy="6290170"/>
          </a:xfrm>
          <a:prstGeom prst="rect">
            <a:avLst/>
          </a:prstGeom>
        </p:spPr>
      </p:pic>
      <p:graphicFrame>
        <p:nvGraphicFramePr>
          <p:cNvPr id="18" name="Diagramma 17">
            <a:extLst>
              <a:ext uri="{FF2B5EF4-FFF2-40B4-BE49-F238E27FC236}">
                <a16:creationId xmlns:a16="http://schemas.microsoft.com/office/drawing/2014/main" id="{C3A93144-8D88-06BB-BFF7-C2E1BBA50A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5401534"/>
              </p:ext>
            </p:extLst>
          </p:nvPr>
        </p:nvGraphicFramePr>
        <p:xfrm>
          <a:off x="6729984" y="1324939"/>
          <a:ext cx="7413528" cy="10620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0" name="Diagramma 19">
            <a:extLst>
              <a:ext uri="{FF2B5EF4-FFF2-40B4-BE49-F238E27FC236}">
                <a16:creationId xmlns:a16="http://schemas.microsoft.com/office/drawing/2014/main" id="{7987D66E-CDA3-7189-C3F7-69CF7A6C7A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9451844"/>
              </p:ext>
            </p:extLst>
          </p:nvPr>
        </p:nvGraphicFramePr>
        <p:xfrm>
          <a:off x="6729984" y="2892329"/>
          <a:ext cx="7413528" cy="7362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1" name="Diagramma 20">
            <a:extLst>
              <a:ext uri="{FF2B5EF4-FFF2-40B4-BE49-F238E27FC236}">
                <a16:creationId xmlns:a16="http://schemas.microsoft.com/office/drawing/2014/main" id="{DE8B9315-C731-001E-CF6A-E42924CF5C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1275927"/>
              </p:ext>
            </p:extLst>
          </p:nvPr>
        </p:nvGraphicFramePr>
        <p:xfrm>
          <a:off x="6729984" y="4139238"/>
          <a:ext cx="7413528" cy="1607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22" name="Diagramma 21">
            <a:extLst>
              <a:ext uri="{FF2B5EF4-FFF2-40B4-BE49-F238E27FC236}">
                <a16:creationId xmlns:a16="http://schemas.microsoft.com/office/drawing/2014/main" id="{1E3D6574-B46F-BC80-60F7-5B6D90CC9F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35214849"/>
              </p:ext>
            </p:extLst>
          </p:nvPr>
        </p:nvGraphicFramePr>
        <p:xfrm>
          <a:off x="6729982" y="6257256"/>
          <a:ext cx="7413528" cy="1734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</p:spTree>
    <p:extLst>
      <p:ext uri="{BB962C8B-B14F-4D97-AF65-F5344CB8AC3E}">
        <p14:creationId xmlns:p14="http://schemas.microsoft.com/office/powerpoint/2010/main" val="3243271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5F512B-3212-006A-9CBD-506706F318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125FA600-A26C-1BFF-FEA5-E4E84F77B8D8}"/>
              </a:ext>
            </a:extLst>
          </p:cNvPr>
          <p:cNvSpPr/>
          <p:nvPr/>
        </p:nvSpPr>
        <p:spPr>
          <a:xfrm>
            <a:off x="688769" y="449832"/>
            <a:ext cx="831272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Procedure Assembly (1/4): rama</a:t>
            </a:r>
            <a:endParaRPr lang="it-IT" sz="4400" noProof="0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6B2ECAE7-5322-CA4F-B509-37614ED79375}"/>
              </a:ext>
            </a:extLst>
          </p:cNvPr>
          <p:cNvSpPr/>
          <p:nvPr/>
        </p:nvSpPr>
        <p:spPr>
          <a:xfrm>
            <a:off x="12490443" y="7255824"/>
            <a:ext cx="2078182" cy="855023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1FAC0FB9-05F1-4DFA-D373-66A02E4774D6}"/>
              </a:ext>
            </a:extLst>
          </p:cNvPr>
          <p:cNvSpPr/>
          <p:nvPr/>
        </p:nvSpPr>
        <p:spPr>
          <a:xfrm>
            <a:off x="2197863" y="1453270"/>
            <a:ext cx="2660073" cy="734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Versione </a:t>
            </a:r>
            <a:r>
              <a:rPr lang="it-IT" sz="32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64</a:t>
            </a: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 bit</a:t>
            </a:r>
            <a:endParaRPr lang="it-IT" sz="3200" noProof="0" dirty="0"/>
          </a:p>
        </p:txBody>
      </p:sp>
      <p:pic>
        <p:nvPicPr>
          <p:cNvPr id="17" name="Immagine 16" descr="Immagine che contiene testo, schermata, software, Software multimediale&#10;&#10;Descrizione generata automaticamente">
            <a:extLst>
              <a:ext uri="{FF2B5EF4-FFF2-40B4-BE49-F238E27FC236}">
                <a16:creationId xmlns:a16="http://schemas.microsoft.com/office/drawing/2014/main" id="{1268A3C0-6C33-3728-A6DA-AA70080DC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907" y="1959108"/>
            <a:ext cx="4879984" cy="6151739"/>
          </a:xfrm>
          <a:prstGeom prst="rect">
            <a:avLst/>
          </a:prstGeom>
        </p:spPr>
      </p:pic>
      <p:graphicFrame>
        <p:nvGraphicFramePr>
          <p:cNvPr id="22" name="Diagramma 21">
            <a:extLst>
              <a:ext uri="{FF2B5EF4-FFF2-40B4-BE49-F238E27FC236}">
                <a16:creationId xmlns:a16="http://schemas.microsoft.com/office/drawing/2014/main" id="{5913DAC3-E834-99B3-8456-13793131C8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42730997"/>
              </p:ext>
            </p:extLst>
          </p:nvPr>
        </p:nvGraphicFramePr>
        <p:xfrm>
          <a:off x="6729984" y="1324939"/>
          <a:ext cx="7413528" cy="10620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3" name="Diagramma 22">
            <a:extLst>
              <a:ext uri="{FF2B5EF4-FFF2-40B4-BE49-F238E27FC236}">
                <a16:creationId xmlns:a16="http://schemas.microsoft.com/office/drawing/2014/main" id="{1274C7B7-C19E-EC8A-8156-0947F3A6B5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1888186"/>
              </p:ext>
            </p:extLst>
          </p:nvPr>
        </p:nvGraphicFramePr>
        <p:xfrm>
          <a:off x="6729984" y="2892329"/>
          <a:ext cx="7413528" cy="7362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4" name="Diagramma 23">
            <a:extLst>
              <a:ext uri="{FF2B5EF4-FFF2-40B4-BE49-F238E27FC236}">
                <a16:creationId xmlns:a16="http://schemas.microsoft.com/office/drawing/2014/main" id="{A42AEF99-D7C6-BA8E-E683-E25038FE38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6718764"/>
              </p:ext>
            </p:extLst>
          </p:nvPr>
        </p:nvGraphicFramePr>
        <p:xfrm>
          <a:off x="6729984" y="4139238"/>
          <a:ext cx="7413528" cy="1607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25" name="Diagramma 24">
            <a:extLst>
              <a:ext uri="{FF2B5EF4-FFF2-40B4-BE49-F238E27FC236}">
                <a16:creationId xmlns:a16="http://schemas.microsoft.com/office/drawing/2014/main" id="{ECF24E39-B633-8A95-FF2A-39182B5B2A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3236300"/>
              </p:ext>
            </p:extLst>
          </p:nvPr>
        </p:nvGraphicFramePr>
        <p:xfrm>
          <a:off x="6729982" y="6257256"/>
          <a:ext cx="7413528" cy="1734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</p:spTree>
    <p:extLst>
      <p:ext uri="{BB962C8B-B14F-4D97-AF65-F5344CB8AC3E}">
        <p14:creationId xmlns:p14="http://schemas.microsoft.com/office/powerpoint/2010/main" val="5808737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7195BD-F8D8-5921-7CCA-F37F861B40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EB5F52A2-CE12-7461-E52C-4A552AEBA459}"/>
              </a:ext>
            </a:extLst>
          </p:cNvPr>
          <p:cNvSpPr/>
          <p:nvPr/>
        </p:nvSpPr>
        <p:spPr>
          <a:xfrm>
            <a:off x="688769" y="449832"/>
            <a:ext cx="831272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Procedure Assembly (2/4): </a:t>
            </a:r>
            <a:r>
              <a:rPr lang="it-IT" sz="4400" b="1" dirty="0" err="1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dist</a:t>
            </a:r>
            <a:endParaRPr lang="it-IT" sz="4400" noProof="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65FDD114-B118-7F9C-186F-8A1C1C11E250}"/>
              </a:ext>
            </a:extLst>
          </p:cNvPr>
          <p:cNvSpPr/>
          <p:nvPr/>
        </p:nvSpPr>
        <p:spPr>
          <a:xfrm>
            <a:off x="12490443" y="7255824"/>
            <a:ext cx="2078182" cy="855023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12" name="Text 1">
            <a:extLst>
              <a:ext uri="{FF2B5EF4-FFF2-40B4-BE49-F238E27FC236}">
                <a16:creationId xmlns:a16="http://schemas.microsoft.com/office/drawing/2014/main" id="{FCAA5E94-BD0C-2516-ADD5-A333C973F8AD}"/>
              </a:ext>
            </a:extLst>
          </p:cNvPr>
          <p:cNvSpPr/>
          <p:nvPr/>
        </p:nvSpPr>
        <p:spPr>
          <a:xfrm>
            <a:off x="2197863" y="1453270"/>
            <a:ext cx="2660073" cy="734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Versione 32 bit</a:t>
            </a:r>
            <a:endParaRPr lang="it-IT" sz="3200" noProof="0" dirty="0"/>
          </a:p>
        </p:txBody>
      </p:sp>
      <p:pic>
        <p:nvPicPr>
          <p:cNvPr id="14" name="Immagine 13" descr="Immagine che contiene testo, schermata&#10;&#10;Descrizione generata automaticamente">
            <a:extLst>
              <a:ext uri="{FF2B5EF4-FFF2-40B4-BE49-F238E27FC236}">
                <a16:creationId xmlns:a16="http://schemas.microsoft.com/office/drawing/2014/main" id="{5E39195A-8F4C-A8B6-7A98-01237A0F8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380" y="1974850"/>
            <a:ext cx="5411038" cy="5996211"/>
          </a:xfrm>
          <a:prstGeom prst="rect">
            <a:avLst/>
          </a:prstGeom>
        </p:spPr>
      </p:pic>
      <p:graphicFrame>
        <p:nvGraphicFramePr>
          <p:cNvPr id="15" name="Diagramma 14">
            <a:extLst>
              <a:ext uri="{FF2B5EF4-FFF2-40B4-BE49-F238E27FC236}">
                <a16:creationId xmlns:a16="http://schemas.microsoft.com/office/drawing/2014/main" id="{4B7ED5B3-DDB9-2FC7-E82B-06585D3A33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80262413"/>
              </p:ext>
            </p:extLst>
          </p:nvPr>
        </p:nvGraphicFramePr>
        <p:xfrm>
          <a:off x="6729983" y="2188084"/>
          <a:ext cx="7413528" cy="13107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6" name="Diagramma 15">
            <a:extLst>
              <a:ext uri="{FF2B5EF4-FFF2-40B4-BE49-F238E27FC236}">
                <a16:creationId xmlns:a16="http://schemas.microsoft.com/office/drawing/2014/main" id="{E37E0A8B-05AA-DE7E-D976-B7EA517C90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71302012"/>
              </p:ext>
            </p:extLst>
          </p:nvPr>
        </p:nvGraphicFramePr>
        <p:xfrm>
          <a:off x="6729983" y="3977152"/>
          <a:ext cx="7413528" cy="13107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7" name="Diagramma 16">
            <a:extLst>
              <a:ext uri="{FF2B5EF4-FFF2-40B4-BE49-F238E27FC236}">
                <a16:creationId xmlns:a16="http://schemas.microsoft.com/office/drawing/2014/main" id="{50D32029-6117-465B-667F-574F15C1BA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1265042"/>
              </p:ext>
            </p:extLst>
          </p:nvPr>
        </p:nvGraphicFramePr>
        <p:xfrm>
          <a:off x="6729982" y="5760800"/>
          <a:ext cx="7413528" cy="20070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1053747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6D25D-EC13-DF97-028C-433592CA19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B675DA68-BF01-1E46-512D-C3D30B342BCB}"/>
              </a:ext>
            </a:extLst>
          </p:cNvPr>
          <p:cNvSpPr/>
          <p:nvPr/>
        </p:nvSpPr>
        <p:spPr>
          <a:xfrm>
            <a:off x="688769" y="449832"/>
            <a:ext cx="831272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Procedure Assembly (2/4): </a:t>
            </a:r>
            <a:r>
              <a:rPr lang="it-IT" sz="4400" b="1" dirty="0" err="1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dist</a:t>
            </a:r>
            <a:endParaRPr lang="it-IT" sz="4400" noProof="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E3B374E-A994-1EDA-1455-4924E1561160}"/>
              </a:ext>
            </a:extLst>
          </p:cNvPr>
          <p:cNvSpPr/>
          <p:nvPr/>
        </p:nvSpPr>
        <p:spPr>
          <a:xfrm>
            <a:off x="12490443" y="7255824"/>
            <a:ext cx="2078182" cy="855023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12" name="Text 1">
            <a:extLst>
              <a:ext uri="{FF2B5EF4-FFF2-40B4-BE49-F238E27FC236}">
                <a16:creationId xmlns:a16="http://schemas.microsoft.com/office/drawing/2014/main" id="{6EF5676B-8B07-7DCD-1ECB-D198B5EDEE15}"/>
              </a:ext>
            </a:extLst>
          </p:cNvPr>
          <p:cNvSpPr/>
          <p:nvPr/>
        </p:nvSpPr>
        <p:spPr>
          <a:xfrm>
            <a:off x="2617916" y="1531494"/>
            <a:ext cx="2660073" cy="734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Versione </a:t>
            </a:r>
            <a:r>
              <a:rPr lang="it-IT" sz="32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64</a:t>
            </a: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 bit</a:t>
            </a:r>
            <a:endParaRPr lang="it-IT" sz="3200" noProof="0" dirty="0"/>
          </a:p>
        </p:txBody>
      </p:sp>
      <p:pic>
        <p:nvPicPr>
          <p:cNvPr id="15" name="Immagine 14" descr="Immagine che contiene testo, schermata, software&#10;&#10;Descrizione generata automaticamente">
            <a:extLst>
              <a:ext uri="{FF2B5EF4-FFF2-40B4-BE49-F238E27FC236}">
                <a16:creationId xmlns:a16="http://schemas.microsoft.com/office/drawing/2014/main" id="{1B47AE5C-D59D-25BE-6E6C-38B290C99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030" y="2004503"/>
            <a:ext cx="7321846" cy="4567303"/>
          </a:xfrm>
          <a:prstGeom prst="rect">
            <a:avLst/>
          </a:prstGeom>
        </p:spPr>
      </p:pic>
      <p:graphicFrame>
        <p:nvGraphicFramePr>
          <p:cNvPr id="20" name="Diagramma 19">
            <a:extLst>
              <a:ext uri="{FF2B5EF4-FFF2-40B4-BE49-F238E27FC236}">
                <a16:creationId xmlns:a16="http://schemas.microsoft.com/office/drawing/2014/main" id="{D5657D5B-D8E6-3DE1-26CA-3C9815BDD92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8658781"/>
              </p:ext>
            </p:extLst>
          </p:nvPr>
        </p:nvGraphicFramePr>
        <p:xfrm>
          <a:off x="7856117" y="1610944"/>
          <a:ext cx="6487253" cy="1397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1" name="Diagramma 20">
            <a:extLst>
              <a:ext uri="{FF2B5EF4-FFF2-40B4-BE49-F238E27FC236}">
                <a16:creationId xmlns:a16="http://schemas.microsoft.com/office/drawing/2014/main" id="{B6518BB5-6569-6077-ECB6-9F4BE14260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4777725"/>
              </p:ext>
            </p:extLst>
          </p:nvPr>
        </p:nvGraphicFramePr>
        <p:xfrm>
          <a:off x="7856117" y="3400012"/>
          <a:ext cx="6487253" cy="15638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2" name="Diagramma 21">
            <a:extLst>
              <a:ext uri="{FF2B5EF4-FFF2-40B4-BE49-F238E27FC236}">
                <a16:creationId xmlns:a16="http://schemas.microsoft.com/office/drawing/2014/main" id="{799215EB-8D52-0DAE-E6E4-2B4A4BD666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5689642"/>
              </p:ext>
            </p:extLst>
          </p:nvPr>
        </p:nvGraphicFramePr>
        <p:xfrm>
          <a:off x="7856116" y="5183659"/>
          <a:ext cx="6487253" cy="21400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904291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755</TotalTime>
  <Words>1804</Words>
  <Application>Microsoft Office PowerPoint</Application>
  <PresentationFormat>Personalizzato</PresentationFormat>
  <Paragraphs>130</Paragraphs>
  <Slides>17</Slides>
  <Notes>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1" baseType="lpstr">
      <vt:lpstr>Arial</vt:lpstr>
      <vt:lpstr>Inter</vt:lpstr>
      <vt:lpstr>Petrona Bold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VITTORIO GALLICCHIO</cp:lastModifiedBy>
  <cp:revision>28</cp:revision>
  <dcterms:created xsi:type="dcterms:W3CDTF">2025-01-24T21:05:28Z</dcterms:created>
  <dcterms:modified xsi:type="dcterms:W3CDTF">2025-01-27T15:15:15Z</dcterms:modified>
</cp:coreProperties>
</file>